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handoutMasterIdLst>
    <p:handoutMasterId r:id="rId16"/>
  </p:handoutMasterIdLst>
  <p:sldIdLst>
    <p:sldId id="260" r:id="rId2"/>
    <p:sldId id="258" r:id="rId3"/>
    <p:sldId id="265" r:id="rId4"/>
    <p:sldId id="256" r:id="rId5"/>
    <p:sldId id="269" r:id="rId6"/>
    <p:sldId id="261" r:id="rId7"/>
    <p:sldId id="267" r:id="rId8"/>
    <p:sldId id="266" r:id="rId9"/>
    <p:sldId id="268" r:id="rId10"/>
    <p:sldId id="270" r:id="rId11"/>
    <p:sldId id="272" r:id="rId12"/>
    <p:sldId id="271" r:id="rId13"/>
    <p:sldId id="275" r:id="rId14"/>
    <p:sldId id="276" r:id="rId15"/>
  </p:sldIdLst>
  <p:sldSz cx="9144000" cy="5143500" type="screen16x9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90" y="-7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DF59E2-407A-44A7-91D6-8047C15C274D}" type="datetimeFigureOut">
              <a:rPr lang="fr-FR" altLang="fr-FR"/>
              <a:pPr>
                <a:defRPr/>
              </a:pPr>
              <a:t>16/11/2016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1B4BD4-379F-4C77-B207-ECF02763E5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48234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fond-ppt-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E4FCF-BCE8-4ABE-B715-894FA7C469B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071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 descr="fond-ppt-page-tit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1051689"/>
            <a:ext cx="8271621" cy="297690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3C72AB-904D-4BF0-9CC3-6D40BC77226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522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23867" y="344816"/>
            <a:ext cx="6579657" cy="81534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5542" y="1293059"/>
            <a:ext cx="7722658" cy="2988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178D-4DEE-4745-9EC2-A14F2682701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850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 descr="fond-ppt-contenu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4767263"/>
            <a:ext cx="91440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747A0A-F90C-43C0-97A5-804035C67B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39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reges.ca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23867" y="385008"/>
            <a:ext cx="6579657" cy="815346"/>
          </a:xfrm>
        </p:spPr>
        <p:txBody>
          <a:bodyPr/>
          <a:lstStyle/>
          <a:p>
            <a:r>
              <a:rPr lang="fr-CA" sz="3200" b="1" dirty="0">
                <a:solidFill>
                  <a:srgbClr val="23538D"/>
                </a:solidFill>
              </a:rPr>
              <a:t>Reconnaissance des </a:t>
            </a:r>
            <a:r>
              <a:rPr lang="fr-CA" sz="3200" b="1" dirty="0" smtClean="0">
                <a:solidFill>
                  <a:srgbClr val="23538D"/>
                </a:solidFill>
              </a:rPr>
              <a:t>intervenants</a:t>
            </a:r>
            <a:endParaRPr lang="fr-CA" sz="3200" b="1" dirty="0">
              <a:solidFill>
                <a:srgbClr val="23538D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2313735" y="985091"/>
            <a:ext cx="5654608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6" t="17321" r="29150" b="3832"/>
          <a:stretch/>
        </p:blipFill>
        <p:spPr>
          <a:xfrm>
            <a:off x="3718111" y="1092927"/>
            <a:ext cx="3758454" cy="36705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t="12941" r="30735" b="4184"/>
          <a:stretch/>
        </p:blipFill>
        <p:spPr>
          <a:xfrm>
            <a:off x="732864" y="1266807"/>
            <a:ext cx="2669241" cy="31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4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dirty="0">
                <a:solidFill>
                  <a:srgbClr val="23538D"/>
                </a:solidFill>
              </a:rPr>
              <a:t>Bénévolat </a:t>
            </a:r>
            <a:r>
              <a:rPr lang="fr-CA" sz="3200" b="1" dirty="0" smtClean="0">
                <a:solidFill>
                  <a:srgbClr val="23538D"/>
                </a:solidFill>
              </a:rPr>
              <a:t>en soins palliatifs</a:t>
            </a:r>
            <a:r>
              <a:rPr lang="fr-CA" sz="2800" dirty="0"/>
              <a:t/>
            </a:r>
            <a:br>
              <a:rPr lang="fr-CA" sz="2800" dirty="0"/>
            </a:br>
            <a:endParaRPr lang="fr-CA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Contribution à la qualité de vie des résidents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Aide à réduire l’ennui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Favorise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 sentiment 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d'accomplissement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Améliore le soutien aux familles</a:t>
            </a:r>
          </a:p>
          <a:p>
            <a:endParaRPr lang="fr-CA" dirty="0"/>
          </a:p>
          <a:p>
            <a:r>
              <a:rPr lang="fr-CA" dirty="0" smtClean="0">
                <a:hlinkClick r:id="rId2"/>
              </a:rPr>
              <a:t>www.creges.ca</a:t>
            </a:r>
            <a:endParaRPr lang="fr-CA" dirty="0" smtClean="0"/>
          </a:p>
          <a:p>
            <a:endParaRPr lang="fr-CA" dirty="0" smtClean="0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2313735" y="924803"/>
            <a:ext cx="5011513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2" t="14379" r="30147" b="9935"/>
          <a:stretch/>
        </p:blipFill>
        <p:spPr>
          <a:xfrm>
            <a:off x="6427155" y="1667435"/>
            <a:ext cx="2141027" cy="276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8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23867" y="415152"/>
            <a:ext cx="6579657" cy="815346"/>
          </a:xfrm>
        </p:spPr>
        <p:txBody>
          <a:bodyPr/>
          <a:lstStyle/>
          <a:p>
            <a:r>
              <a:rPr lang="fr-CA" sz="2800" b="1" dirty="0">
                <a:solidFill>
                  <a:srgbClr val="23538D"/>
                </a:solidFill>
              </a:rPr>
              <a:t>Chariot </a:t>
            </a:r>
            <a:r>
              <a:rPr lang="fr-CA" sz="2800" b="1" dirty="0" smtClean="0">
                <a:solidFill>
                  <a:srgbClr val="23538D"/>
                </a:solidFill>
              </a:rPr>
              <a:t>compassion et cercle de réconfort</a:t>
            </a:r>
            <a:endParaRPr lang="fr-CA" sz="2800" b="1" dirty="0">
              <a:solidFill>
                <a:srgbClr val="23538D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Permet de réunir les résidents et les membres du personnel afin d’exprimer leurs émotions, partager des souvenirs, recevoir du soutien</a:t>
            </a:r>
          </a:p>
          <a:p>
            <a:endParaRPr lang="fr-CA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CA" dirty="0" smtClean="0"/>
          </a:p>
          <a:p>
            <a:endParaRPr lang="fr-CA" dirty="0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2313735" y="944899"/>
            <a:ext cx="6347944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392" y="2218765"/>
            <a:ext cx="2454427" cy="18408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6098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23867" y="445296"/>
            <a:ext cx="6579657" cy="815346"/>
          </a:xfrm>
        </p:spPr>
        <p:txBody>
          <a:bodyPr/>
          <a:lstStyle/>
          <a:p>
            <a:r>
              <a:rPr lang="fr-CA" sz="2800" b="1" dirty="0" smtClean="0">
                <a:solidFill>
                  <a:srgbClr val="23538D"/>
                </a:solidFill>
              </a:rPr>
              <a:t>Objectif global: la qualité des services</a:t>
            </a:r>
            <a:endParaRPr lang="fr-CA" sz="2800" b="1" dirty="0">
              <a:solidFill>
                <a:srgbClr val="23538D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Développer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une communication et une sensibilisation 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adéquates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Impliquer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personnes aînées et soutenir leur 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participation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Garantir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 conditions et un environnement de travail de qualité et investir dans le capital humain</a:t>
            </a:r>
          </a:p>
          <a:p>
            <a:endParaRPr lang="fr-CA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2313735" y="981222"/>
            <a:ext cx="57450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426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23867" y="385008"/>
            <a:ext cx="6579657" cy="815346"/>
          </a:xfrm>
        </p:spPr>
        <p:txBody>
          <a:bodyPr/>
          <a:lstStyle/>
          <a:p>
            <a:r>
              <a:rPr lang="fr-CA" sz="3600" b="1" dirty="0" smtClean="0">
                <a:solidFill>
                  <a:srgbClr val="23538D"/>
                </a:solidFill>
              </a:rPr>
              <a:t>En conclusion</a:t>
            </a:r>
            <a:endParaRPr lang="fr-CA" sz="3600" b="1" dirty="0">
              <a:solidFill>
                <a:srgbClr val="23538D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dignité, le respect et l’individualité de chaque personne doivent guider l’offre des soins et des services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collaboration entre la recherche, la pratique, la gestion est un facteur clé dans l’élaboration et l’implantation de nos innovations</a:t>
            </a:r>
          </a:p>
          <a:p>
            <a:endParaRPr lang="fr-CA" dirty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65" y="3196373"/>
            <a:ext cx="3648456" cy="1085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8665" y="3363917"/>
            <a:ext cx="3052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Merci ! </a:t>
            </a:r>
            <a:endParaRPr lang="fr-F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18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 bwMode="auto">
          <a:xfrm>
            <a:off x="457200" y="1050925"/>
            <a:ext cx="8270875" cy="297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r-FR" altLang="fr-FR" dirty="0" smtClean="0">
                <a:ea typeface="ヒラギノ角ゴ Pro W3" pitchFamily="126" charset="-128"/>
              </a:rPr>
              <a:t>La bientraitance au cœur du développement de nos pratiques innovantes en CHSLD</a:t>
            </a:r>
            <a:br>
              <a:rPr lang="fr-FR" altLang="fr-FR" dirty="0" smtClean="0">
                <a:ea typeface="ヒラギノ角ゴ Pro W3" pitchFamily="126" charset="-128"/>
              </a:rPr>
            </a:br>
            <a:r>
              <a:rPr lang="fr-FR" altLang="fr-FR" dirty="0" smtClean="0">
                <a:ea typeface="ヒラギノ角ゴ Pro W3" pitchFamily="126" charset="-128"/>
              </a:rPr>
              <a:t/>
            </a:r>
            <a:br>
              <a:rPr lang="fr-FR" altLang="fr-FR" dirty="0" smtClean="0">
                <a:ea typeface="ヒラギノ角ゴ Pro W3" pitchFamily="126" charset="-128"/>
              </a:rPr>
            </a:br>
            <a:r>
              <a:rPr lang="fr-FR" altLang="fr-FR" sz="2400" dirty="0" smtClean="0">
                <a:ea typeface="ヒラギノ角ゴ Pro W3" pitchFamily="126" charset="-128"/>
              </a:rPr>
              <a:t>Geneviève Lamy</a:t>
            </a:r>
            <a:br>
              <a:rPr lang="fr-FR" altLang="fr-FR" sz="2400" dirty="0" smtClean="0">
                <a:ea typeface="ヒラギノ角ゴ Pro W3" pitchFamily="126" charset="-128"/>
              </a:rPr>
            </a:br>
            <a:r>
              <a:rPr lang="fr-FR" altLang="fr-FR" sz="2400" dirty="0" smtClean="0">
                <a:ea typeface="ヒラギノ角ゴ Pro W3" pitchFamily="126" charset="-128"/>
              </a:rPr>
              <a:t>Chef de programme</a:t>
            </a:r>
            <a:br>
              <a:rPr lang="fr-FR" altLang="fr-FR" sz="2400" dirty="0" smtClean="0">
                <a:ea typeface="ヒラギノ角ゴ Pro W3" pitchFamily="126" charset="-128"/>
              </a:rPr>
            </a:br>
            <a:r>
              <a:rPr lang="fr-FR" altLang="fr-FR" sz="2400" dirty="0" smtClean="0">
                <a:ea typeface="ヒラギノ角ゴ Pro W3" pitchFamily="126" charset="-128"/>
              </a:rPr>
              <a:t>Transfert des connaissances et pratiques de pointe</a:t>
            </a:r>
            <a:br>
              <a:rPr lang="fr-FR" altLang="fr-FR" sz="2400" dirty="0" smtClean="0">
                <a:ea typeface="ヒラギノ角ゴ Pro W3" pitchFamily="126" charset="-128"/>
              </a:rPr>
            </a:br>
            <a:r>
              <a:rPr lang="fr-FR" altLang="fr-FR" sz="2400" dirty="0" smtClean="0">
                <a:ea typeface="ヒラギノ角ゴ Pro W3" pitchFamily="126" charset="-128"/>
              </a:rPr>
              <a:t>CIUSSS du </a:t>
            </a:r>
            <a:r>
              <a:rPr lang="fr-FR" altLang="fr-FR" sz="2400" dirty="0" err="1" smtClean="0">
                <a:ea typeface="ヒラギノ角ゴ Pro W3" pitchFamily="126" charset="-128"/>
              </a:rPr>
              <a:t>Centre-Ouest-de-l’Île-de-Montréal</a:t>
            </a:r>
            <a:r>
              <a:rPr lang="fr-FR" altLang="fr-FR" sz="2400" dirty="0" smtClean="0">
                <a:ea typeface="ヒラギノ角ゴ Pro W3" pitchFamily="126" charset="-128"/>
              </a:rPr>
              <a:t/>
            </a:r>
            <a:br>
              <a:rPr lang="fr-FR" altLang="fr-FR" sz="2400" dirty="0" smtClean="0">
                <a:ea typeface="ヒラギノ角ゴ Pro W3" pitchFamily="126" charset="-128"/>
              </a:rPr>
            </a:br>
            <a:endParaRPr lang="fr-FR" altLang="fr-FR" sz="2400" dirty="0" smtClean="0">
              <a:ea typeface="ヒラギノ角ゴ Pro W3" pitchFamily="126" charset="-128"/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3328988" y="2827338"/>
            <a:ext cx="5399087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CA" b="1" dirty="0" smtClean="0"/>
          </a:p>
          <a:p>
            <a:endParaRPr lang="fr-CA" b="1" dirty="0"/>
          </a:p>
          <a:p>
            <a:pPr algn="r"/>
            <a:r>
              <a:rPr lang="fr-C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DÉVELOPPEMENT 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PRATIQUES INNOVANTES </a:t>
            </a:r>
            <a:b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…un concours</a:t>
            </a:r>
          </a:p>
        </p:txBody>
      </p:sp>
    </p:spTree>
    <p:extLst>
      <p:ext uri="{BB962C8B-B14F-4D97-AF65-F5344CB8AC3E}">
        <p14:creationId xmlns:p14="http://schemas.microsoft.com/office/powerpoint/2010/main" val="16036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24088" y="374632"/>
            <a:ext cx="6697662" cy="815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dirty="0">
                <a:solidFill>
                  <a:srgbClr val="23538D"/>
                </a:solidFill>
              </a:rPr>
              <a:t>Objectifs du concours</a:t>
            </a:r>
            <a:r>
              <a:rPr lang="fr-FR" sz="2400" b="1" dirty="0">
                <a:ea typeface="+mn-ea"/>
                <a:cs typeface="+mn-cs"/>
              </a:rPr>
              <a:t/>
            </a:r>
            <a:br>
              <a:rPr lang="fr-FR" sz="2400" b="1" dirty="0">
                <a:ea typeface="+mn-ea"/>
                <a:cs typeface="+mn-cs"/>
              </a:rPr>
            </a:br>
            <a:endParaRPr lang="fr-FR" sz="2400" b="1" dirty="0" smtClean="0">
              <a:ea typeface="+mj-ea"/>
              <a:cs typeface="+mj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5013" y="1293813"/>
            <a:ext cx="7723187" cy="2987675"/>
          </a:xfrm>
        </p:spPr>
        <p:txBody>
          <a:bodyPr>
            <a:normAutofit fontScale="92500"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Mieux répondre aux besoins des usagers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Questionner et améliorer les pratiques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Valoriser la collaboration entre les intervenants, les superviseurs cliniques, les chefs de programme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Implanter des projets pilotes novateurs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Bénéficier d’un fond de démarrage 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Compter sur l’expertise d’un chercheur (recension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/évaluation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)</a:t>
            </a: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2313735" y="924803"/>
            <a:ext cx="3775566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23867" y="364912"/>
            <a:ext cx="6579657" cy="815346"/>
          </a:xfrm>
        </p:spPr>
        <p:txBody>
          <a:bodyPr/>
          <a:lstStyle/>
          <a:p>
            <a:r>
              <a:rPr lang="fr-CA" sz="3200" b="1" dirty="0" smtClean="0">
                <a:solidFill>
                  <a:srgbClr val="23538D"/>
                </a:solidFill>
              </a:rPr>
              <a:t>Objectif global: la qualité des services</a:t>
            </a:r>
            <a:endParaRPr lang="fr-CA" sz="3200" b="1" dirty="0">
              <a:solidFill>
                <a:srgbClr val="23538D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Impliquer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personnes aînées et soutenir leur participation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Garantir des conditions et un environnement de travail de qualité et investir dans le capital humain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Développer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une démarche en 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partenariat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Développer une infrastructure adaptée</a:t>
            </a:r>
          </a:p>
          <a:p>
            <a:endParaRPr lang="fr-CA" dirty="0"/>
          </a:p>
          <a:p>
            <a:endParaRPr lang="fr-CA" dirty="0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2313734" y="924803"/>
            <a:ext cx="6489790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29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24088" y="404776"/>
            <a:ext cx="6580187" cy="815975"/>
          </a:xfrm>
        </p:spPr>
        <p:txBody>
          <a:bodyPr/>
          <a:lstStyle/>
          <a:p>
            <a:pPr>
              <a:defRPr/>
            </a:pPr>
            <a:r>
              <a:rPr lang="fr-CA" sz="3200" b="1" dirty="0" smtClean="0">
                <a:solidFill>
                  <a:srgbClr val="23538D"/>
                </a:solidFill>
              </a:rPr>
              <a:t>Exemple de projet financé</a:t>
            </a:r>
            <a:endParaRPr lang="fr-CA" sz="3200" b="1" dirty="0">
              <a:solidFill>
                <a:srgbClr val="23538D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5013" y="1293813"/>
            <a:ext cx="7723187" cy="298767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bande sonore de la vie :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programme personnalisé d’écoute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musique pour les personnes atteintes de pertes cognitives au stade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mi-avancé</a:t>
            </a: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Wendy Foster, spécialiste en récréologie</a:t>
            </a:r>
            <a:b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Centre d’hébergement St-Margaret</a:t>
            </a:r>
          </a:p>
          <a:p>
            <a:pPr>
              <a:defRPr/>
            </a:pPr>
            <a:r>
              <a:rPr lang="fr-FR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CIUSSS du </a:t>
            </a:r>
            <a:r>
              <a:rPr lang="fr-FR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Centre-Ouest-de-l’Île-de-Montréal</a:t>
            </a:r>
            <a:endParaRPr lang="fr-FR" sz="1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Laurel Young, chercheuse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Université Concordia</a:t>
            </a:r>
          </a:p>
          <a:p>
            <a:pPr>
              <a:defRPr/>
            </a:pPr>
            <a:r>
              <a:rPr lang="fr-FR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Département des thérapies par les arts créatifs</a:t>
            </a:r>
            <a:endParaRPr lang="fr-FR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Tx/>
              <a:buChar char="-"/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2313735" y="991441"/>
            <a:ext cx="45995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3012" r="14470" b="17750"/>
          <a:stretch/>
        </p:blipFill>
        <p:spPr>
          <a:xfrm>
            <a:off x="6535820" y="2099427"/>
            <a:ext cx="1075765" cy="13301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26"/>
          <a:stretch/>
        </p:blipFill>
        <p:spPr>
          <a:xfrm>
            <a:off x="5161196" y="3005417"/>
            <a:ext cx="1156831" cy="1216960"/>
          </a:xfrm>
          <a:prstGeom prst="ellipse">
            <a:avLst/>
          </a:prstGeom>
          <a:ln w="5715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23538D"/>
                </a:solidFill>
              </a:rPr>
              <a:t>L</a:t>
            </a:r>
            <a:r>
              <a:rPr lang="fr-FR" sz="2800" b="1" dirty="0" smtClean="0">
                <a:solidFill>
                  <a:srgbClr val="23538D"/>
                </a:solidFill>
              </a:rPr>
              <a:t>a </a:t>
            </a:r>
            <a:r>
              <a:rPr lang="fr-FR" sz="2800" b="1" dirty="0">
                <a:solidFill>
                  <a:srgbClr val="23538D"/>
                </a:solidFill>
              </a:rPr>
              <a:t>musique peut améliorer la qualité de vie des personnes atteintes de démence </a:t>
            </a:r>
            <a:r>
              <a:rPr lang="fr-FR" sz="2800" dirty="0"/>
              <a:t/>
            </a:r>
            <a:br>
              <a:rPr lang="fr-FR" sz="2800" dirty="0"/>
            </a:br>
            <a:endParaRPr lang="fr-CA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musique…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offre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 potentiel énorme dans le traitement clinique et thérapeutique 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sert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d’amorce à une interaction durant ou après la séance d’écoute : 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algn="l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réaction </a:t>
            </a: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verbale, physique ou émotionnelle des </a:t>
            </a:r>
            <a:r>
              <a:rPr 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patients</a:t>
            </a:r>
            <a:endParaRPr lang="fr-CA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313735" y="1299409"/>
            <a:ext cx="56646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73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fr-CA" dirty="0" smtClean="0"/>
          </a:p>
          <a:p>
            <a:pPr algn="r"/>
            <a:endParaRPr lang="fr-CA" dirty="0" smtClean="0"/>
          </a:p>
          <a:p>
            <a:pPr algn="r"/>
            <a:r>
              <a:rPr lang="fr-C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DÉVELOPPEMENT D’INITIATIVES SELON…</a:t>
            </a:r>
          </a:p>
          <a:p>
            <a:pPr algn="r"/>
            <a:r>
              <a:rPr lang="fr-C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L’APPROCHE MILIEU DE VIE</a:t>
            </a:r>
          </a:p>
          <a:p>
            <a:pPr algn="r"/>
            <a:endParaRPr lang="fr-CA" b="1" dirty="0"/>
          </a:p>
          <a:p>
            <a:pPr algn="r"/>
            <a:r>
              <a:rPr lang="fr-CA" i="1" dirty="0">
                <a:solidFill>
                  <a:srgbClr val="23538D"/>
                </a:solidFill>
              </a:rPr>
              <a:t>s’intéresser à la personne en regard de sa complexité, de son individualité, au-delà des soins médicaux</a:t>
            </a:r>
          </a:p>
          <a:p>
            <a:pPr algn="r"/>
            <a:endParaRPr lang="fr-CA" b="1" dirty="0">
              <a:solidFill>
                <a:srgbClr val="235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b="1" dirty="0" smtClean="0">
                <a:solidFill>
                  <a:srgbClr val="23538D"/>
                </a:solidFill>
              </a:rPr>
              <a:t>Points clés de l’approche</a:t>
            </a:r>
            <a:endParaRPr lang="fr-CA" sz="3200" b="1" dirty="0">
              <a:solidFill>
                <a:srgbClr val="23538D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Prendre en charge le patient dans sa globalité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Favoriser le bien-être physique, mental et émotionnel, le développement personnel et le maintien optimal de l’autonomie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Répondre aux besoins et aux attentes des personnes hébergées en adaptant leur environnement humain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2311273" y="877400"/>
            <a:ext cx="44010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1818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360</Words>
  <Application>Microsoft Office PowerPoint</Application>
  <PresentationFormat>Affichage à l'écran (16:9)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La bientraitance au cœur du développement de nos pratiques innovantes en CHSLD  Geneviève Lamy Chef de programme Transfert des connaissances et pratiques de pointe CIUSSS du Centre-Ouest-de-l’Île-de-Montréal </vt:lpstr>
      <vt:lpstr>Présentation PowerPoint</vt:lpstr>
      <vt:lpstr>Objectifs du concours </vt:lpstr>
      <vt:lpstr>Objectif global: la qualité des services</vt:lpstr>
      <vt:lpstr>Exemple de projet financé</vt:lpstr>
      <vt:lpstr>La musique peut améliorer la qualité de vie des personnes atteintes de démence  </vt:lpstr>
      <vt:lpstr>Présentation PowerPoint</vt:lpstr>
      <vt:lpstr>Points clés de l’approche</vt:lpstr>
      <vt:lpstr>Reconnaissance des intervenants</vt:lpstr>
      <vt:lpstr>Bénévolat en soins palliatifs </vt:lpstr>
      <vt:lpstr>Chariot compassion et cercle de réconfort</vt:lpstr>
      <vt:lpstr>Objectif global: la qualité des services</vt:lpstr>
      <vt:lpstr>En 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Jobin</dc:creator>
  <cp:lastModifiedBy>Geneviève Cyr</cp:lastModifiedBy>
  <cp:revision>43</cp:revision>
  <dcterms:created xsi:type="dcterms:W3CDTF">2016-11-04T19:02:30Z</dcterms:created>
  <dcterms:modified xsi:type="dcterms:W3CDTF">2016-11-16T18:59:56Z</dcterms:modified>
</cp:coreProperties>
</file>