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9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77" r:id="rId1"/>
  </p:sldMasterIdLst>
  <p:notesMasterIdLst>
    <p:notesMasterId r:id="rId39"/>
  </p:notesMasterIdLst>
  <p:handoutMasterIdLst>
    <p:handoutMasterId r:id="rId40"/>
  </p:handoutMasterIdLst>
  <p:sldIdLst>
    <p:sldId id="504" r:id="rId2"/>
    <p:sldId id="1268" r:id="rId3"/>
    <p:sldId id="1269" r:id="rId4"/>
    <p:sldId id="1279" r:id="rId5"/>
    <p:sldId id="1284" r:id="rId6"/>
    <p:sldId id="1314" r:id="rId7"/>
    <p:sldId id="1271" r:id="rId8"/>
    <p:sldId id="1272" r:id="rId9"/>
    <p:sldId id="1288" r:id="rId10"/>
    <p:sldId id="1315" r:id="rId11"/>
    <p:sldId id="1324" r:id="rId12"/>
    <p:sldId id="1320" r:id="rId13"/>
    <p:sldId id="1321" r:id="rId14"/>
    <p:sldId id="1322" r:id="rId15"/>
    <p:sldId id="1316" r:id="rId16"/>
    <p:sldId id="1319" r:id="rId17"/>
    <p:sldId id="1325" r:id="rId18"/>
    <p:sldId id="1326" r:id="rId19"/>
    <p:sldId id="1291" r:id="rId20"/>
    <p:sldId id="1274" r:id="rId21"/>
    <p:sldId id="1293" r:id="rId22"/>
    <p:sldId id="1295" r:id="rId23"/>
    <p:sldId id="1251" r:id="rId24"/>
    <p:sldId id="1297" r:id="rId25"/>
    <p:sldId id="1298" r:id="rId26"/>
    <p:sldId id="1300" r:id="rId27"/>
    <p:sldId id="1301" r:id="rId28"/>
    <p:sldId id="1302" r:id="rId29"/>
    <p:sldId id="1304" r:id="rId30"/>
    <p:sldId id="1262" r:id="rId31"/>
    <p:sldId id="1332" r:id="rId32"/>
    <p:sldId id="1263" r:id="rId33"/>
    <p:sldId id="1265" r:id="rId34"/>
    <p:sldId id="1306" r:id="rId35"/>
    <p:sldId id="1310" r:id="rId36"/>
    <p:sldId id="1311" r:id="rId37"/>
    <p:sldId id="1308" r:id="rId38"/>
  </p:sldIdLst>
  <p:sldSz cx="12192000" cy="6858000"/>
  <p:notesSz cx="7086600" cy="9080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94970" autoAdjust="0"/>
  </p:normalViewPr>
  <p:slideViewPr>
    <p:cSldViewPr>
      <p:cViewPr varScale="1">
        <p:scale>
          <a:sx n="63" d="100"/>
          <a:sy n="63" d="100"/>
        </p:scale>
        <p:origin x="36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356" y="64"/>
      </p:cViewPr>
      <p:guideLst>
        <p:guide orient="horz" pos="286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02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1082DB-2173-4FEE-803D-73CAF718C1C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456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7525" y="681038"/>
            <a:ext cx="60515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313238"/>
            <a:ext cx="56705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205A1C-FA88-427C-8940-06B53FAC15F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369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B6C89-9D4C-45C1-9740-79D5E13C3908}" type="slidenum">
              <a:rPr lang="fr-CA" smtClean="0"/>
              <a:pPr eaLnBrk="1" hangingPunct="1"/>
              <a:t>1</a:t>
            </a:fld>
            <a:endParaRPr lang="fr-CA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7525" y="681038"/>
            <a:ext cx="6051550" cy="3405187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13238"/>
            <a:ext cx="5197475" cy="408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9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17525" y="681038"/>
            <a:ext cx="6051550" cy="34051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05A1C-FA88-427C-8940-06B53FAC15FE}" type="slidenum">
              <a:rPr lang="fr-CA" smtClean="0"/>
              <a:pPr>
                <a:defRPr/>
              </a:pPr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393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05A1C-FA88-427C-8940-06B53FAC15FE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94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28631E-9EBC-428C-816A-64CECCF62D5D}" type="slidenum">
              <a:rPr lang="fr-CA" altLang="fr-FR" smtClean="0"/>
              <a:pPr eaLnBrk="1" hangingPunct="1">
                <a:spcBef>
                  <a:spcPct val="0"/>
                </a:spcBef>
              </a:pPr>
              <a:t>12</a:t>
            </a:fld>
            <a:endParaRPr lang="fr-CA" altLang="fr-F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665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B8EAD-A125-4C6A-9769-80C3ADA2674A}" type="slidenum">
              <a:rPr lang="fr-CA" altLang="fr-FR" smtClean="0"/>
              <a:pPr eaLnBrk="1" hangingPunct="1">
                <a:spcBef>
                  <a:spcPct val="0"/>
                </a:spcBef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1627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248516-3319-4E4B-9A1B-0298D1B0508A}" type="slidenum">
              <a:rPr lang="fr-CA" altLang="fr-FR" smtClean="0"/>
              <a:pPr eaLnBrk="1" hangingPunct="1">
                <a:spcBef>
                  <a:spcPct val="0"/>
                </a:spcBef>
              </a:pPr>
              <a:t>14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6858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4F5830-1F4F-4F4D-B4F7-303575600C55}" type="slidenum">
              <a:rPr lang="fr-CA" smtClean="0"/>
              <a:pPr eaLnBrk="1" hangingPunct="1"/>
              <a:t>23</a:t>
            </a:fld>
            <a:endParaRPr lang="fr-CA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7525" y="681038"/>
            <a:ext cx="6051550" cy="3405187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38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17525" y="681038"/>
            <a:ext cx="6051550" cy="34051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05A1C-FA88-427C-8940-06B53FAC15FE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510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17525" y="681038"/>
            <a:ext cx="6051550" cy="34051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05A1C-FA88-427C-8940-06B53FAC15FE}" type="slidenum">
              <a:rPr lang="fr-CA" smtClean="0"/>
              <a:pPr>
                <a:defRPr/>
              </a:pPr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885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17525" y="681038"/>
            <a:ext cx="6051550" cy="34051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05A1C-FA88-427C-8940-06B53FAC15FE}" type="slidenum">
              <a:rPr lang="fr-CA" smtClean="0"/>
              <a:pPr>
                <a:defRPr/>
              </a:pPr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68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7C218-547C-4153-9A40-FAEBDBF2EEAC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59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E642-4CAF-4C79-A9A1-5B08D43AC25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02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E642-4CAF-4C79-A9A1-5B08D43AC25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47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E642-4CAF-4C79-A9A1-5B08D43AC25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07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E642-4CAF-4C79-A9A1-5B08D43AC25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950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E642-4CAF-4C79-A9A1-5B08D43AC25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77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E642-4CAF-4C79-A9A1-5B08D43AC25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6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B1040-CA6C-405C-9BDC-FB81FC391C27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405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AD76-8EAE-48BD-B887-D801D858696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42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9200" cy="37242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7663F-1A74-43E7-9199-FA322778AA5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36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93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ED827-CC35-4660-9068-36D0736F35EE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662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6614B-94DE-4C68-A01D-2C72AFA5AD4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490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0664-7C51-49EC-B2B3-BCF08C6B83D0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56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7C600-6A0A-44A4-81CF-76E868A5D508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64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33991-8CC1-4E47-BFA1-4E857E7858C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996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FD4A1-D15A-4D21-BF6B-331DC53D3E74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151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75EDA-CBA8-441B-8475-5BDF2B107361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213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BDE642-4CAF-4C79-A9A1-5B08D43AC25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241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  <p:sldLayoutId id="2147484195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2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10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9.jpeg"/><Relationship Id="rId2" Type="http://schemas.openxmlformats.org/officeDocument/2006/relationships/tags" Target="../tags/tag13.xml"/><Relationship Id="rId16" Type="http://schemas.openxmlformats.org/officeDocument/2006/relationships/image" Target="../media/image8.jp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18.xml"/><Relationship Id="rId7" Type="http://schemas.openxmlformats.org/officeDocument/2006/relationships/image" Target="../media/image27.JP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12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11.jpg"/><Relationship Id="rId2" Type="http://schemas.openxmlformats.org/officeDocument/2006/relationships/tags" Target="../tags/tag27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image" Target="../media/image13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3.xml"/><Relationship Id="rId7" Type="http://schemas.openxmlformats.org/officeDocument/2006/relationships/image" Target="../media/image1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5400" dirty="0"/>
              <a:t>Des soins et des services qui répondent aux besoins des résidents</a:t>
            </a:r>
            <a:br>
              <a:rPr lang="fr-CA" sz="5400" dirty="0"/>
            </a:br>
            <a:endParaRPr lang="fr-CA" sz="5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E87C218-547C-4153-9A40-FAEBDBF2EEAC}" type="slidenum">
              <a:rPr lang="fr-CA" smtClean="0"/>
              <a:pPr/>
              <a:t>1</a:t>
            </a:fld>
            <a:endParaRPr lang="fr-CA" dirty="0"/>
          </a:p>
        </p:txBody>
      </p:sp>
      <p:sp>
        <p:nvSpPr>
          <p:cNvPr id="307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016" y="5229200"/>
            <a:ext cx="428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A" sz="2400" b="1" dirty="0"/>
              <a:t>Philippe Voyer, inf., Ph. D. </a:t>
            </a:r>
          </a:p>
        </p:txBody>
      </p:sp>
      <p:pic>
        <p:nvPicPr>
          <p:cNvPr id="3078" name="Picture 7" descr="MPj04000080000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005064"/>
            <a:ext cx="3456046" cy="23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983432" y="6307894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Clipart </a:t>
            </a:r>
            <a:r>
              <a:rPr lang="fr-CA" sz="1400" dirty="0" err="1"/>
              <a:t>creative</a:t>
            </a:r>
            <a:r>
              <a:rPr lang="fr-CA" sz="1400" dirty="0"/>
              <a:t> </a:t>
            </a:r>
            <a:r>
              <a:rPr lang="fr-CA" sz="1400" dirty="0" err="1"/>
              <a:t>commons</a:t>
            </a:r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/>
              <a:t>Les soins en CHSLD: c’est simple, on n’est tout de même pas en chirurgie!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35360" y="2060575"/>
            <a:ext cx="6048672" cy="4680793"/>
          </a:xfrm>
        </p:spPr>
        <p:txBody>
          <a:bodyPr>
            <a:normAutofit fontScale="85000" lnSpcReduction="20000"/>
          </a:bodyPr>
          <a:lstStyle/>
          <a:p>
            <a:pPr marL="0" lvl="2" indent="0">
              <a:buNone/>
            </a:pPr>
            <a:r>
              <a:rPr lang="fr-CA" sz="2600" b="1" dirty="0"/>
              <a:t>La </a:t>
            </a:r>
            <a:r>
              <a:rPr lang="fr-CA" sz="2600" b="1" dirty="0" err="1"/>
              <a:t>déprescription</a:t>
            </a:r>
            <a:r>
              <a:rPr lang="fr-CA" sz="2600" b="1" dirty="0"/>
              <a:t>  </a:t>
            </a:r>
            <a:r>
              <a:rPr lang="fr-CA" sz="2600" dirty="0"/>
              <a:t>(Garfinkel et Mangin, 2010)</a:t>
            </a:r>
            <a:endParaRPr lang="fr-CA" sz="2600" b="1" dirty="0"/>
          </a:p>
          <a:p>
            <a:r>
              <a:rPr lang="fr-CA" sz="2400" dirty="0"/>
              <a:t>Dans cette étude auprès de 70 patients, les médicaments inappropriés ont été réduits chez 81 % d’entre eux. </a:t>
            </a:r>
          </a:p>
          <a:p>
            <a:r>
              <a:rPr lang="fr-CA" sz="2600" dirty="0"/>
              <a:t>2 % ont recommencé le médicament en raison de la réapparition des symptômes.</a:t>
            </a:r>
          </a:p>
          <a:p>
            <a:pPr lvl="1"/>
            <a:r>
              <a:rPr lang="fr-CA" sz="2100" dirty="0"/>
              <a:t>Exemples de médicaments cessés :</a:t>
            </a:r>
          </a:p>
          <a:p>
            <a:pPr lvl="2"/>
            <a:r>
              <a:rPr lang="fr-CA" sz="1800" dirty="0"/>
              <a:t>Antihypertenseurs</a:t>
            </a:r>
          </a:p>
          <a:p>
            <a:pPr lvl="2"/>
            <a:r>
              <a:rPr lang="fr-CA" sz="1800" dirty="0"/>
              <a:t>Benzodiazépines</a:t>
            </a:r>
          </a:p>
          <a:p>
            <a:pPr lvl="2"/>
            <a:r>
              <a:rPr lang="fr-CA" sz="1800" dirty="0"/>
              <a:t>Diurétiques</a:t>
            </a:r>
          </a:p>
          <a:p>
            <a:pPr lvl="2"/>
            <a:r>
              <a:rPr lang="fr-CA" sz="1800" dirty="0"/>
              <a:t>Antiacides</a:t>
            </a:r>
          </a:p>
          <a:p>
            <a:pPr lvl="2"/>
            <a:r>
              <a:rPr lang="fr-CA" sz="1800" dirty="0"/>
              <a:t>IPP </a:t>
            </a:r>
          </a:p>
          <a:p>
            <a:pPr lvl="1"/>
            <a:endParaRPr lang="fr-CA" sz="2200" dirty="0"/>
          </a:p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B930664-7C51-49EC-B2B3-BCF08C6B83D0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6816080" y="1857293"/>
            <a:ext cx="5112568" cy="488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/>
              <a:t>La réduction de la consommation de ces médicaments n’a eu aucun effet négatif sur les patients, mais 88 % disent se sentir mieux!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300" dirty="0"/>
              <a:t>Certains patients ont vu leur score au MEEM passer de : 14 à 24, 14 à 23 et 14 à 30!</a:t>
            </a:r>
          </a:p>
        </p:txBody>
      </p:sp>
    </p:spTree>
    <p:extLst>
      <p:ext uri="{BB962C8B-B14F-4D97-AF65-F5344CB8AC3E}">
        <p14:creationId xmlns:p14="http://schemas.microsoft.com/office/powerpoint/2010/main" val="1948686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Message clé: quel est le ratio idéal?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ED827-CC35-4660-9068-36D0736F35EE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80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dirty="0"/>
              <a:t>Ratio et qualité des soins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2400" dirty="0"/>
              <a:t>Il est incontestable que plus il y a de soignants en nombre, plus la qualité des soins est optimale en centre d’hébergement</a:t>
            </a:r>
          </a:p>
          <a:p>
            <a:endParaRPr lang="fr-CA" altLang="fr-FR" dirty="0"/>
          </a:p>
          <a:p>
            <a:pPr lvl="1"/>
            <a:r>
              <a:rPr lang="en-US" altLang="fr-FR" dirty="0"/>
              <a:t>Harrington, C., et al., (2000). Nursing home staffing and its relationship to deficiencies. The Journals of Gerontology. Series B, Psychological sciences and social sciences, 55B(5) : S278-S287.</a:t>
            </a:r>
            <a:endParaRPr lang="fr-CA" altLang="fr-FR" dirty="0"/>
          </a:p>
          <a:p>
            <a:pPr lvl="1"/>
            <a:r>
              <a:rPr lang="en-US" altLang="fr-FR" dirty="0" err="1"/>
              <a:t>Schnelle</a:t>
            </a:r>
            <a:r>
              <a:rPr lang="en-US" altLang="fr-FR" dirty="0"/>
              <a:t>, J.F., et al., (2004). Relationship of nursing home staffing to quality of care. HSR : Health Services Research, 39(2) : 225-250.</a:t>
            </a:r>
            <a:endParaRPr lang="fr-CA" altLang="fr-FR" dirty="0"/>
          </a:p>
        </p:txBody>
      </p:sp>
      <p:sp>
        <p:nvSpPr>
          <p:cNvPr id="29699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478EE6BF-6DC8-4FD5-AD29-D5E5AAD4B716}" type="slidenum">
              <a:rPr lang="fr-CA" altLang="fr-FR" smtClean="0"/>
              <a:pPr/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002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/>
              <a:t>Ratio et qualité des soins</a:t>
            </a:r>
            <a:endParaRPr lang="fr-CA" altLang="fr-FR"/>
          </a:p>
        </p:txBody>
      </p:sp>
      <p:sp>
        <p:nvSpPr>
          <p:cNvPr id="30724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2400" dirty="0"/>
              <a:t>Il y a un minimum d’infirmières requis pour chaque unité (qui ne peuvent pas être remplacée par des infirmières auxiliaires) pour obtenir une bonne qualité des soins.</a:t>
            </a:r>
          </a:p>
          <a:p>
            <a:endParaRPr lang="fr-CA" altLang="fr-FR" dirty="0"/>
          </a:p>
          <a:p>
            <a:pPr lvl="1"/>
            <a:r>
              <a:rPr lang="en-US" altLang="fr-FR" dirty="0" err="1"/>
              <a:t>Bliesmer</a:t>
            </a:r>
            <a:r>
              <a:rPr lang="en-US" altLang="fr-FR" dirty="0"/>
              <a:t>, M.M., et al. (1998). The relationship between nursing staffing levels and nursing home outcomes. Journal of aging and health, 10(3) : p. 351-371.</a:t>
            </a:r>
            <a:endParaRPr lang="fr-CA" altLang="fr-FR" dirty="0"/>
          </a:p>
          <a:p>
            <a:pPr lvl="1"/>
            <a:r>
              <a:rPr lang="en-US" altLang="fr-FR" dirty="0"/>
              <a:t>Decker, F.H. (2008). The relationship of nursing staff to the hospitalization of nursing home residents. Research in Nursing and Health, 31(3) : 238-51.</a:t>
            </a:r>
            <a:r>
              <a:rPr lang="fr-CA" altLang="fr-FR" dirty="0"/>
              <a:t> </a:t>
            </a: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EC98540C-5AA2-46BB-9D1E-C0915E8FBF04}" type="slidenum">
              <a:rPr lang="fr-CA" altLang="fr-FR" smtClean="0"/>
              <a:pPr/>
              <a:t>13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531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/>
              <a:t>Le professionnel le plus associé à la qualité des soins…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Journal : </a:t>
            </a:r>
            <a:r>
              <a:rPr lang="fr-CA" b="1" dirty="0"/>
              <a:t>Journal of the American </a:t>
            </a:r>
            <a:r>
              <a:rPr lang="fr-CA" b="1" dirty="0" err="1"/>
              <a:t>Directors</a:t>
            </a:r>
            <a:r>
              <a:rPr lang="fr-CA" b="1" dirty="0"/>
              <a:t> Association. </a:t>
            </a:r>
          </a:p>
          <a:p>
            <a:r>
              <a:rPr lang="fr-CA" altLang="fr-FR" b="1" dirty="0"/>
              <a:t>Auteurs: </a:t>
            </a:r>
            <a:r>
              <a:rPr lang="fr-CA" altLang="fr-FR" dirty="0"/>
              <a:t>Bostick et al., 2006</a:t>
            </a:r>
            <a:endParaRPr lang="fr-CA" b="1" dirty="0"/>
          </a:p>
          <a:p>
            <a:r>
              <a:rPr lang="fr-CA" dirty="0"/>
              <a:t>Devis : Revue des écrits</a:t>
            </a:r>
          </a:p>
          <a:p>
            <a:r>
              <a:rPr lang="fr-CA" dirty="0"/>
              <a:t>Taille de l’échantillon : </a:t>
            </a:r>
          </a:p>
          <a:p>
            <a:pPr lvl="1"/>
            <a:r>
              <a:rPr lang="fr-CA" dirty="0"/>
              <a:t>87 études scientifiques de 1975-2003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058131" cy="4200245"/>
          </a:xfrm>
        </p:spPr>
        <p:txBody>
          <a:bodyPr/>
          <a:lstStyle/>
          <a:p>
            <a:r>
              <a:rPr lang="fr-CA" sz="2400" dirty="0"/>
              <a:t>Résultats :</a:t>
            </a:r>
          </a:p>
          <a:p>
            <a:pPr lvl="1"/>
            <a:r>
              <a:rPr lang="fr-CA" altLang="fr-FR" sz="2000" b="1" dirty="0"/>
              <a:t>Un nombre d’infirmières plus élevé est associé à une préservation de l’autonomie des résidents et à un taux de mortalité plus bas.</a:t>
            </a:r>
          </a:p>
          <a:p>
            <a:pPr lvl="1"/>
            <a:r>
              <a:rPr lang="fr-CA" altLang="fr-FR" sz="2000" dirty="0"/>
              <a:t>Le nombre de médecins, de physiothérapeutes, de nutritionnistes, de travailleurs sociaux et d’</a:t>
            </a:r>
            <a:r>
              <a:rPr lang="fr-CA" altLang="fr-FR" sz="2000" dirty="0" err="1"/>
              <a:t>inhalothérapeutes</a:t>
            </a:r>
            <a:r>
              <a:rPr lang="fr-CA" altLang="fr-FR" sz="2000" dirty="0"/>
              <a:t> n’est pas associé à la qualité des soins. </a:t>
            </a:r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4A38EF9-289E-4D53-AA91-F11E6D33EFDB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2345978" y="5589240"/>
            <a:ext cx="77048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Retirer des infirmières de soir ou de nuit… une bonne idée?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6386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CHSLD et les ratios!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ratio de personnel… un rempart! </a:t>
            </a:r>
          </a:p>
          <a:p>
            <a:endParaRPr lang="fr-CA" dirty="0"/>
          </a:p>
        </p:txBody>
      </p:sp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068960"/>
            <a:ext cx="9075136" cy="25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CHSLD et les ratios! </a:t>
            </a:r>
            <a:r>
              <a:rPr lang="fr-CA" sz="2800" dirty="0"/>
              <a:t>(Voyer et al., 2016)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1700808"/>
            <a:ext cx="5625618" cy="4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CHSLD et les ratios!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742" y="2052638"/>
            <a:ext cx="8152291" cy="4195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0742" y="5301208"/>
            <a:ext cx="8152291" cy="86409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13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CHSLD et les ratios!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876" y="2082451"/>
            <a:ext cx="8413515" cy="429887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0664-7C51-49EC-B2B3-BCF08C6B83D0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5087889" y="5301208"/>
            <a:ext cx="1008112" cy="86409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95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Examinons le groupe le plus important en CHSLD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Les résidents atteints de </a:t>
            </a:r>
            <a:r>
              <a:rPr lang="fr-CA" dirty="0" err="1"/>
              <a:t>tNCM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C30ED827-CC35-4660-9068-36D0736F35EE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 rot="20075798">
            <a:off x="1277262" y="2409276"/>
            <a:ext cx="91450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/>
              <a:t>Les experts du plan Alzheimer recommandaient de créer des CHSLD Alzheimer!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62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résidents des CHSLD constituent un groupe homogène?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Ils sont tous en perte d’autonomie…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654493" y="2056092"/>
            <a:ext cx="6274155" cy="4541260"/>
          </a:xfrm>
        </p:spPr>
        <p:txBody>
          <a:bodyPr>
            <a:normAutofit/>
          </a:bodyPr>
          <a:lstStyle/>
          <a:p>
            <a:r>
              <a:rPr lang="fr-CA" sz="2000" dirty="0"/>
              <a:t>Problèmes de santé chroniques nécessitant un suivi, mais sans atteinte cognitive (ex. : MPOC, insuffisance cardiaque, insuffisance rénale, etc.) </a:t>
            </a:r>
          </a:p>
          <a:p>
            <a:r>
              <a:rPr lang="fr-CA" sz="2000" dirty="0"/>
              <a:t>Troubles neurocognitifs majeurs (maladie d’Alzheimer, etc.) </a:t>
            </a:r>
          </a:p>
          <a:p>
            <a:r>
              <a:rPr lang="fr-CA" sz="2000" dirty="0"/>
              <a:t>Problèmes </a:t>
            </a:r>
            <a:r>
              <a:rPr lang="fr-CA" sz="2000" dirty="0" err="1"/>
              <a:t>gérontopsychiatriques</a:t>
            </a:r>
            <a:r>
              <a:rPr lang="fr-CA" sz="2000" dirty="0"/>
              <a:t> </a:t>
            </a:r>
          </a:p>
          <a:p>
            <a:r>
              <a:rPr lang="fr-CA" sz="2000" dirty="0" smtClean="0"/>
              <a:t>Clientèle nécessitant </a:t>
            </a:r>
            <a:r>
              <a:rPr lang="fr-CA" sz="2000" dirty="0"/>
              <a:t>un plateau technique </a:t>
            </a:r>
          </a:p>
          <a:p>
            <a:r>
              <a:rPr lang="fr-CA" sz="2000" dirty="0"/>
              <a:t>Clientèle en fin de vie/ phase terminale</a:t>
            </a:r>
          </a:p>
          <a:p>
            <a:r>
              <a:rPr lang="fr-CA" sz="2000" dirty="0"/>
              <a:t>Clientèle jeune/déficience physique (sclérose en plaques, paraplégie) </a:t>
            </a:r>
          </a:p>
          <a:p>
            <a:r>
              <a:rPr lang="fr-CA" sz="2000" dirty="0"/>
              <a:t>Déficience intellectuelle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CBCCE4C-0917-4E9F-BA12-05FB6BBBFFCB}" type="slidenum">
              <a:rPr lang="fr-CA" smtClean="0"/>
              <a:pPr/>
              <a:t>2</a:t>
            </a:fld>
            <a:endParaRPr lang="fr-CA"/>
          </a:p>
        </p:txBody>
      </p:sp>
      <p:grpSp>
        <p:nvGrpSpPr>
          <p:cNvPr id="5" name="Groupe 4"/>
          <p:cNvGrpSpPr/>
          <p:nvPr>
            <p:custDataLst>
              <p:tags r:id="rId5"/>
            </p:custDataLst>
          </p:nvPr>
        </p:nvGrpSpPr>
        <p:grpSpPr>
          <a:xfrm>
            <a:off x="948470" y="2951162"/>
            <a:ext cx="4342681" cy="3582174"/>
            <a:chOff x="948470" y="2951162"/>
            <a:chExt cx="4342681" cy="358217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326" y="2951162"/>
              <a:ext cx="4314825" cy="330517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948470" y="6256337"/>
              <a:ext cx="2182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200" dirty="0"/>
                <a:t>https://www.pinterest.com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88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résidents atteints de la maladie d’Alzheimer en CHSLD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La principale préoccupation des soignants : les SCPD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8" y="2055813"/>
            <a:ext cx="4152421" cy="420052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CBCCE4C-0917-4E9F-BA12-05FB6BBBFFCB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668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Utilisation des antipsychotiques au Québec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2400" dirty="0"/>
              <a:t>50 % et plus d’utilisation d’antipsychotiques chez les aînés atteints de la maladie d'Alzheimer au Québec (Landreville et al., 2013). </a:t>
            </a:r>
          </a:p>
          <a:p>
            <a:endParaRPr lang="fr-CA" sz="2400" dirty="0"/>
          </a:p>
          <a:p>
            <a:r>
              <a:rPr lang="fr-CA" sz="2400" dirty="0"/>
              <a:t>14 % des aînés atteints d’un TNCM aux États-Unis (</a:t>
            </a:r>
            <a:r>
              <a:rPr lang="fr-CA" sz="2400" dirty="0" err="1"/>
              <a:t>Senft</a:t>
            </a:r>
            <a:r>
              <a:rPr lang="fr-CA" sz="2400" dirty="0"/>
              <a:t>, 2012)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339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87488" y="476672"/>
            <a:ext cx="8121793" cy="620873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49B33991-8CC1-4E47-BFA1-4E857E7858CB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991544" y="1268760"/>
            <a:ext cx="7200800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 rot="20075798">
            <a:off x="180433" y="1720496"/>
            <a:ext cx="7865539" cy="172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 smtClean="0"/>
              <a:t>Pourquoi?</a:t>
            </a:r>
            <a:endParaRPr lang="fr-CA" sz="3200" dirty="0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 rot="20075798">
            <a:off x="332833" y="1872896"/>
            <a:ext cx="7865539" cy="172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 smtClean="0"/>
              <a:t>SCPD</a:t>
            </a:r>
            <a:endParaRPr lang="fr-CA" sz="3200" dirty="0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 rot="20075798">
            <a:off x="806025" y="1952992"/>
            <a:ext cx="7865539" cy="3217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 smtClean="0"/>
              <a:t>Quelle est la cause la plus fréquente des SCPD?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26988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niveau d’occupation</a:t>
            </a:r>
            <a:endParaRPr lang="fr-FR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335360" y="2060575"/>
            <a:ext cx="5164291" cy="4195763"/>
          </a:xfrm>
        </p:spPr>
        <p:txBody>
          <a:bodyPr/>
          <a:lstStyle/>
          <a:p>
            <a:r>
              <a:rPr lang="fr-CA" dirty="0"/>
              <a:t>L’ennui et le manque d’activités sont des causes fréquentes des SCPD.</a:t>
            </a:r>
          </a:p>
          <a:p>
            <a:pPr lvl="1"/>
            <a:r>
              <a:rPr lang="fr-CA" dirty="0"/>
              <a:t>Environ 50 % du temps, une personne atteinte de la maladie d’Alzheimer ne fait rien… (Casey et al., 2014)</a:t>
            </a:r>
          </a:p>
          <a:p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CBCCE4C-0917-4E9F-BA12-05FB6BBBFFCB}" type="slidenum">
              <a:rPr lang="fr-CA" smtClean="0"/>
              <a:pPr/>
              <a:t>23</a:t>
            </a:fld>
            <a:endParaRPr lang="fr-CA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75850" y="1556792"/>
            <a:ext cx="5564005" cy="2952328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6600056" y="468986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Les causes les plus fréquentes sont :</a:t>
            </a:r>
          </a:p>
          <a:p>
            <a:pPr lvl="1"/>
            <a:r>
              <a:rPr lang="fr-CA" dirty="0"/>
              <a:t>l’ennui, le manque de stimulation et d’activité, l’inconfort et la douleur.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 rot="20075798">
            <a:off x="421028" y="1793210"/>
            <a:ext cx="9903739" cy="330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 smtClean="0"/>
              <a:t>Les </a:t>
            </a:r>
            <a:r>
              <a:rPr lang="fr-CA" sz="6000" dirty="0"/>
              <a:t>antipsychotiques </a:t>
            </a:r>
            <a:r>
              <a:rPr lang="fr-CA" sz="6000" dirty="0" smtClean="0"/>
              <a:t>ne sont pas efficaces pour </a:t>
            </a:r>
            <a:r>
              <a:rPr lang="fr-CA" sz="6000" dirty="0"/>
              <a:t>l’ennui…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09554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Rapport de l’INESSS (2012)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02336" y="1737320"/>
            <a:ext cx="11338560" cy="4572000"/>
          </a:xfrm>
        </p:spPr>
        <p:txBody>
          <a:bodyPr>
            <a:normAutofit/>
          </a:bodyPr>
          <a:lstStyle/>
          <a:p>
            <a:r>
              <a:rPr lang="fr-CA" sz="2800" dirty="0"/>
              <a:t>Les résultats de l’étude CATIE-AD, </a:t>
            </a:r>
            <a:r>
              <a:rPr lang="fr-CA" sz="2800" dirty="0" err="1"/>
              <a:t>Clinical</a:t>
            </a:r>
            <a:r>
              <a:rPr lang="fr-CA" sz="2800" dirty="0"/>
              <a:t> </a:t>
            </a:r>
            <a:r>
              <a:rPr lang="fr-CA" sz="2800" dirty="0" err="1"/>
              <a:t>Antipsychotic</a:t>
            </a:r>
            <a:r>
              <a:rPr lang="fr-CA" sz="2800" dirty="0"/>
              <a:t> Trials of Intervention </a:t>
            </a:r>
            <a:r>
              <a:rPr lang="fr-CA" sz="2800" dirty="0" err="1"/>
              <a:t>Effectiveness</a:t>
            </a:r>
            <a:r>
              <a:rPr lang="fr-CA" sz="2800" dirty="0"/>
              <a:t> - Alzheimer </a:t>
            </a:r>
            <a:r>
              <a:rPr lang="fr-CA" sz="2800" dirty="0" err="1"/>
              <a:t>Disease</a:t>
            </a:r>
            <a:r>
              <a:rPr lang="fr-CA" sz="2800" dirty="0"/>
              <a:t>, étude indépendante financée par l’Institut national de santé mentale (NIMH), </a:t>
            </a:r>
            <a:r>
              <a:rPr lang="fr-CA" sz="2800" dirty="0">
                <a:solidFill>
                  <a:srgbClr val="FF0000"/>
                </a:solidFill>
              </a:rPr>
              <a:t>n’ont pas démontré les avantages des APA par rapport au placébo chez les patients souffrant de la maladie d’Alzheimer compliquée de troubles psychotiques et de comportement </a:t>
            </a:r>
            <a:r>
              <a:rPr lang="fr-CA" sz="2800" dirty="0"/>
              <a:t>[</a:t>
            </a:r>
            <a:r>
              <a:rPr lang="fr-CA" sz="2800" dirty="0" err="1"/>
              <a:t>Bustin</a:t>
            </a:r>
            <a:r>
              <a:rPr lang="fr-CA" sz="2800" dirty="0"/>
              <a:t>, 2009]. </a:t>
            </a:r>
          </a:p>
        </p:txBody>
      </p:sp>
    </p:spTree>
    <p:extLst>
      <p:ext uri="{BB962C8B-B14F-4D97-AF65-F5344CB8AC3E}">
        <p14:creationId xmlns:p14="http://schemas.microsoft.com/office/powerpoint/2010/main" val="4157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188640"/>
            <a:ext cx="90181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1" y="4581128"/>
            <a:ext cx="909365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7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Efficacité des antipsychotiques et croyances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26</a:t>
            </a:fld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Les croyances des professionnels et des familles diffèrent…</a:t>
            </a:r>
          </a:p>
          <a:p>
            <a:pPr lvl="1"/>
            <a:r>
              <a:rPr lang="fr-CA" sz="2400" dirty="0"/>
              <a:t>Les médecins, infirmières et proches pensent qu’ils sont efficaces 50 % du temps (Lemay et al., 2013). </a:t>
            </a:r>
          </a:p>
        </p:txBody>
      </p:sp>
    </p:spTree>
    <p:extLst>
      <p:ext uri="{BB962C8B-B14F-4D97-AF65-F5344CB8AC3E}">
        <p14:creationId xmlns:p14="http://schemas.microsoft.com/office/powerpoint/2010/main" val="27691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On peut faire autrement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E87C218-547C-4153-9A40-FAEBDBF2EEAC}" type="slidenum">
              <a:rPr lang="fr-CA" smtClean="0"/>
              <a:pPr>
                <a:defRPr/>
              </a:pPr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83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Si l’ennui est la cause </a:t>
            </a:r>
            <a:r>
              <a:rPr lang="fr-CA" dirty="0" smtClean="0"/>
              <a:t>la </a:t>
            </a:r>
            <a:r>
              <a:rPr lang="fr-CA" dirty="0"/>
              <a:t>plus fréquente…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C30ED827-CC35-4660-9068-36D0736F35EE}" type="slidenum">
              <a:rPr lang="fr-CA" smtClean="0"/>
              <a:pPr>
                <a:defRPr/>
              </a:pPr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98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De la créativité de chez nous…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736614B-94DE-4C68-A01D-2C72AFA5AD4A}" type="slidenum">
              <a:rPr lang="fr-CA" smtClean="0"/>
              <a:pPr>
                <a:defRPr/>
              </a:pPr>
              <a:t>29</a:t>
            </a:fld>
            <a:endParaRPr lang="fr-CA"/>
          </a:p>
        </p:txBody>
      </p:sp>
      <p:pic>
        <p:nvPicPr>
          <p:cNvPr id="14" name="Picture 2" descr="C:\Users\phvoy1\Desktop\Voyer officiel\My Dropbox\A - Mon portable\B - Voyer Formation\SCPD\photo.jpg"/>
          <p:cNvPicPr>
            <a:picLocks noGrp="1" noChangeAspect="1" noChangeArrowheads="1"/>
          </p:cNvPicPr>
          <p:nvPr>
            <p:ph sz="half" idx="4294967295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311286"/>
            <a:ext cx="3472488" cy="46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583832" y="5941269"/>
            <a:ext cx="3507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/>
              <a:t>Centre d’hébergement </a:t>
            </a:r>
          </a:p>
          <a:p>
            <a:r>
              <a:rPr lang="fr-CA" sz="1400" dirty="0"/>
              <a:t>Drapeau-</a:t>
            </a:r>
            <a:r>
              <a:rPr lang="fr-CA" sz="1400" dirty="0" err="1"/>
              <a:t>Deschambault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61518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/>
              <a:t>Si les résidents des CHSLD ne constituent pas un groupe homogène, </a:t>
            </a:r>
            <a:r>
              <a:rPr lang="fr-CA" sz="3200" dirty="0">
                <a:solidFill>
                  <a:srgbClr val="FF0000"/>
                </a:solidFill>
              </a:rPr>
              <a:t>ont-ils des besoins similaires?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Santé physique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18"/>
            <p:custDataLst>
              <p:tags r:id="rId3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Soins santé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Alzheimer</a:t>
            </a:r>
          </a:p>
        </p:txBody>
      </p:sp>
      <p:pic>
        <p:nvPicPr>
          <p:cNvPr id="18" name="Espace réservé pour une image  17" descr="... un diagnóstico más simple y confiable del Alzheimer - Mirador Salud"/>
          <p:cNvPicPr>
            <a:picLocks noGrp="1" noChangeAspect="1"/>
          </p:cNvPicPr>
          <p:nvPr>
            <p:ph type="pic" idx="21"/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3" b="23583"/>
          <a:stretch>
            <a:fillRect/>
          </a:stretch>
        </p:blipFill>
        <p:spPr/>
      </p:pic>
      <p:sp>
        <p:nvSpPr>
          <p:cNvPr id="13" name="Espace réservé du texte 12"/>
          <p:cNvSpPr>
            <a:spLocks noGrp="1"/>
          </p:cNvSpPr>
          <p:nvPr>
            <p:ph type="body" sz="half" idx="19"/>
            <p:custDataLst>
              <p:tags r:id="rId6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Prise en charge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CA" sz="1600" dirty="0"/>
              <a:t>Clientèle jeune/déficience physique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half" idx="20"/>
            <p:custDataLst>
              <p:tags r:id="rId8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Soins d’assistance d’experts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3CBCCE4C-0917-4E9F-BA12-05FB6BBBFFCB}" type="slidenum">
              <a:rPr lang="fr-CA" smtClean="0"/>
              <a:pPr/>
              <a:t>3</a:t>
            </a:fld>
            <a:endParaRPr lang="fr-CA"/>
          </a:p>
        </p:txBody>
      </p:sp>
      <p:pic>
        <p:nvPicPr>
          <p:cNvPr id="17" name="Espace réservé pour une image  16" descr="Le vieil homme et la chaise, un exemple de choc culturel"/>
          <p:cNvPicPr>
            <a:picLocks noGrp="1" noChangeAspect="1"/>
          </p:cNvPicPr>
          <p:nvPr>
            <p:ph type="pic" idx="15"/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1" b="291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" name="ZoneTexte 21"/>
          <p:cNvSpPr txBox="1"/>
          <p:nvPr>
            <p:custDataLst>
              <p:tags r:id="rId11"/>
            </p:custDataLst>
          </p:nvPr>
        </p:nvSpPr>
        <p:spPr>
          <a:xfrm>
            <a:off x="599253" y="3733800"/>
            <a:ext cx="1968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/>
              <a:t>Clipart </a:t>
            </a:r>
            <a:r>
              <a:rPr lang="fr-CA" sz="1100" dirty="0" err="1"/>
              <a:t>creative</a:t>
            </a:r>
            <a:r>
              <a:rPr lang="fr-CA" sz="1100" dirty="0"/>
              <a:t> </a:t>
            </a:r>
            <a:r>
              <a:rPr lang="fr-CA" sz="1100" dirty="0" err="1"/>
              <a:t>commons</a:t>
            </a:r>
            <a:endParaRPr lang="fr-CA" sz="1400" dirty="0"/>
          </a:p>
        </p:txBody>
      </p:sp>
      <p:sp>
        <p:nvSpPr>
          <p:cNvPr id="23" name="ZoneTexte 22"/>
          <p:cNvSpPr txBox="1"/>
          <p:nvPr>
            <p:custDataLst>
              <p:tags r:id="rId12"/>
            </p:custDataLst>
          </p:nvPr>
        </p:nvSpPr>
        <p:spPr>
          <a:xfrm>
            <a:off x="3791744" y="3800677"/>
            <a:ext cx="1968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/>
              <a:t>Clipart </a:t>
            </a:r>
            <a:r>
              <a:rPr lang="fr-CA" sz="1100" dirty="0" err="1"/>
              <a:t>creative</a:t>
            </a:r>
            <a:r>
              <a:rPr lang="fr-CA" sz="1100" dirty="0"/>
              <a:t> </a:t>
            </a:r>
            <a:r>
              <a:rPr lang="fr-CA" sz="1100" dirty="0" err="1"/>
              <a:t>commons</a:t>
            </a:r>
            <a:endParaRPr lang="fr-CA" sz="1400" dirty="0"/>
          </a:p>
        </p:txBody>
      </p:sp>
      <p:pic>
        <p:nvPicPr>
          <p:cNvPr id="25" name="Espace réservé pour une image  24"/>
          <p:cNvPicPr>
            <a:picLocks noGrp="1" noChangeAspect="1"/>
          </p:cNvPicPr>
          <p:nvPr>
            <p:ph type="pic" idx="22"/>
            <p:custDataLst>
              <p:tags r:id="rId13"/>
            </p:custDataLst>
          </p:nvPr>
        </p:nvPicPr>
        <p:blipFill>
          <a:blip r:embed="rId18"/>
          <a:srcRect t="6317" b="63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" name="ZoneTexte 25"/>
          <p:cNvSpPr txBox="1"/>
          <p:nvPr>
            <p:custDataLst>
              <p:tags r:id="rId14"/>
            </p:custDataLst>
          </p:nvPr>
        </p:nvSpPr>
        <p:spPr>
          <a:xfrm>
            <a:off x="7032104" y="3779894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 err="1"/>
              <a:t>youtube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20661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build="p"/>
      <p:bldP spid="9" grpId="0" build="p"/>
      <p:bldP spid="13" grpId="0" build="p"/>
      <p:bldP spid="10" grpId="0" build="p"/>
      <p:bldP spid="14" grpId="0" build="p"/>
      <p:bldP spid="22" grpId="0"/>
      <p:bldP spid="23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L’équipe de mentorat du Centre d’excellence sur le vieillissement de Québec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E87C218-547C-4153-9A40-FAEBDBF2EEAC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61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Du personnel bien formé… </a:t>
            </a:r>
            <a:br>
              <a:rPr lang="fr-CA" dirty="0"/>
            </a:br>
            <a:r>
              <a:rPr lang="fr-CA" sz="2200" dirty="0"/>
              <a:t>(Watson-Wolfe et al., 2013;  IPA, 2012)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31</a:t>
            </a:fld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02336" y="1881336"/>
            <a:ext cx="11338560" cy="4572000"/>
          </a:xfrm>
        </p:spPr>
        <p:txBody>
          <a:bodyPr/>
          <a:lstStyle/>
          <a:p>
            <a:r>
              <a:rPr lang="fr-CA" dirty="0"/>
              <a:t>La formation du personnel ne réduit pas seulement la fréquence des SCPD, mais aussi l’utilisation des psychotropes, incluant les antipsychotiques de l’ordre de 14 à 30 %.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3403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126920" y="2276872"/>
            <a:ext cx="10585176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L’importance du mentorat pour les SCPD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  <p:custDataLst>
              <p:tags r:id="rId4"/>
            </p:custDataLst>
          </p:nvPr>
        </p:nvSpPr>
        <p:spPr>
          <a:xfrm>
            <a:off x="1055440" y="5589240"/>
            <a:ext cx="10869612" cy="1039813"/>
          </a:xfrm>
        </p:spPr>
        <p:txBody>
          <a:bodyPr>
            <a:normAutofit fontScale="70000" lnSpcReduction="20000"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Uniquement les groupes qui ont reçu la formation suivie du coaching ont eu des effets tangibles à long terme sur les SCPD!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4294967295"/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87488" y="2600982"/>
            <a:ext cx="9542462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Efficacité sur les SCPD (2015-16)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100% des cas se sont améliorés!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673DAA6-5A8A-482E-AD36-98DEE33337A3}" type="slidenum">
              <a:rPr lang="fr-CA" smtClean="0"/>
              <a:pPr/>
              <a:t>33</a:t>
            </a:fld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513660"/>
              </p:ext>
            </p:extLst>
          </p:nvPr>
        </p:nvGraphicFramePr>
        <p:xfrm>
          <a:off x="1487488" y="3068960"/>
          <a:ext cx="7920880" cy="3142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4662">
                  <a:extLst>
                    <a:ext uri="{9D8B030D-6E8A-4147-A177-3AD203B41FA5}">
                      <a16:colId xmlns:a16="http://schemas.microsoft.com/office/drawing/2014/main" val="2247059971"/>
                    </a:ext>
                  </a:extLst>
                </a:gridCol>
                <a:gridCol w="4526218">
                  <a:extLst>
                    <a:ext uri="{9D8B030D-6E8A-4147-A177-3AD203B41FA5}">
                      <a16:colId xmlns:a16="http://schemas.microsoft.com/office/drawing/2014/main" val="4022177231"/>
                    </a:ext>
                  </a:extLst>
                </a:gridCol>
              </a:tblGrid>
              <a:tr h="698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CA" sz="2400" i="0" dirty="0" smtClean="0">
                          <a:effectLst/>
                        </a:rPr>
                        <a:t>Temps de mesure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2400" i="0" dirty="0" smtClean="0">
                          <a:effectLst/>
                        </a:rPr>
                        <a:t>Inventaire neuropsychiatrique Score m</a:t>
                      </a:r>
                      <a:r>
                        <a:rPr lang="fr-CA" sz="2400" dirty="0" smtClean="0">
                          <a:effectLst/>
                        </a:rPr>
                        <a:t>oyen</a:t>
                      </a:r>
                      <a:endParaRPr lang="fr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6119699"/>
                  </a:ext>
                </a:extLst>
              </a:tr>
              <a:tr h="967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2400" i="0" dirty="0" smtClean="0">
                          <a:effectLst/>
                        </a:rPr>
                        <a:t>AVANT</a:t>
                      </a:r>
                      <a:endParaRPr lang="fr-CA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0563451"/>
                  </a:ext>
                </a:extLst>
              </a:tr>
              <a:tr h="637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2400" dirty="0" smtClean="0">
                          <a:effectLst/>
                        </a:rPr>
                        <a:t>APRÈS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61883525"/>
                  </a:ext>
                </a:extLst>
              </a:tr>
              <a:tr h="632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2400" dirty="0">
                          <a:effectLst/>
                        </a:rPr>
                        <a:t>% d'amélioration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3600" dirty="0">
                          <a:effectLst/>
                        </a:rPr>
                        <a:t>73 %</a:t>
                      </a:r>
                      <a:endParaRPr lang="fr-CA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72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Comment fait-on pour obtenir ces résultats?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On fait de la magie ou applique-t-on les données probantes?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C30ED827-CC35-4660-9068-36D0736F35EE}" type="slidenum">
              <a:rPr lang="fr-CA" smtClean="0"/>
              <a:pPr>
                <a:defRPr/>
              </a:pPr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21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u="sng" dirty="0"/>
              <a:t>Étude de 2004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La résistance aux soins d’hygiène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Méthode spa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Diminution de 60% des comportements d’agressivité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35</a:t>
            </a:fld>
            <a:endParaRPr lang="fr-CA"/>
          </a:p>
        </p:txBody>
      </p:sp>
      <p:pic>
        <p:nvPicPr>
          <p:cNvPr id="9" name="Espace réservé du contenu 4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42129" y="50679"/>
            <a:ext cx="6714511" cy="68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u="sng" dirty="0"/>
              <a:t>Étude de 2014</a:t>
            </a:r>
            <a:r>
              <a:rPr lang="fr-CA" b="1" dirty="0"/>
              <a:t/>
            </a:r>
            <a:br>
              <a:rPr lang="fr-CA" b="1" dirty="0"/>
            </a:br>
            <a:r>
              <a:rPr lang="fr-CA" b="1" dirty="0"/>
              <a:t>10 ans plus tard: </a:t>
            </a:r>
            <a:br>
              <a:rPr lang="fr-CA" b="1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>Implantation par les PAB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7274" y="1953"/>
            <a:ext cx="6764255" cy="6856047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Diminution de la durée des soins d’hygiène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Diminution de 18% des SCPD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Diminution de 30% des antipsychotiques.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2CDFD4A1-D15A-4D21-BF6B-331DC53D3E74}" type="slidenum">
              <a:rPr lang="fr-CA" smtClean="0"/>
              <a:pPr>
                <a:defRPr/>
              </a:pPr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585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000" dirty="0"/>
              <a:t>Dernier message: il faut connaître les résidents pour personnaliser les soins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CBCCE4C-0917-4E9F-BA12-05FB6BBBFFCB}" type="slidenum">
              <a:rPr lang="fr-CA" smtClean="0"/>
              <a:pPr>
                <a:defRPr/>
              </a:pPr>
              <a:t>37</a:t>
            </a:fld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Soins d’hygiène et le fameux bain…</a:t>
            </a:r>
          </a:p>
          <a:p>
            <a:pPr lvl="1"/>
            <a:r>
              <a:rPr lang="fr-CA" dirty="0"/>
              <a:t>Histoire d’abus sexuel</a:t>
            </a:r>
          </a:p>
          <a:p>
            <a:pPr lvl="1"/>
            <a:endParaRPr lang="fr-CA" dirty="0"/>
          </a:p>
          <a:p>
            <a:endParaRPr lang="fr-CA" dirty="0"/>
          </a:p>
          <a:p>
            <a:r>
              <a:rPr lang="fr-CA" dirty="0"/>
              <a:t>Des organisations vont même encore plus loin!</a:t>
            </a:r>
          </a:p>
        </p:txBody>
      </p:sp>
    </p:spTree>
    <p:extLst>
      <p:ext uri="{BB962C8B-B14F-4D97-AF65-F5344CB8AC3E}">
        <p14:creationId xmlns:p14="http://schemas.microsoft.com/office/powerpoint/2010/main" val="395187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dirty="0"/>
              <a:t>Si les résidents des CHSLD ne constituent pas un groupe homogène et qu’ils ont des besoins différents, </a:t>
            </a:r>
            <a:r>
              <a:rPr lang="fr-CA" sz="2800" dirty="0">
                <a:solidFill>
                  <a:srgbClr val="FF0000"/>
                </a:solidFill>
              </a:rPr>
              <a:t>ont-ils besoin de services similaires?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9376" y="4250949"/>
            <a:ext cx="3113137" cy="576262"/>
          </a:xfrm>
        </p:spPr>
        <p:txBody>
          <a:bodyPr/>
          <a:lstStyle/>
          <a:p>
            <a:r>
              <a:rPr lang="fr-CA" dirty="0" err="1"/>
              <a:t>Gérontopsychiatrie</a:t>
            </a:r>
            <a:endParaRPr lang="fr-CA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18"/>
            <p:custDataLst>
              <p:tags r:id="rId3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Soins de santé structurés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Déficience intellectuelle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half" idx="19"/>
            <p:custDataLst>
              <p:tags r:id="rId5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Stimulation cognitive et physique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 dirty="0"/>
              <a:t>Soins palliatifs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half" idx="20"/>
            <p:custDataLst>
              <p:tags r:id="rId7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Soins intensifs de la fin de vie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3CBCCE4C-0917-4E9F-BA12-05FB6BBBFFCB}" type="slidenum">
              <a:rPr lang="fr-CA" smtClean="0"/>
              <a:pPr/>
              <a:t>4</a:t>
            </a:fld>
            <a:endParaRPr lang="fr-CA"/>
          </a:p>
        </p:txBody>
      </p:sp>
      <p:pic>
        <p:nvPicPr>
          <p:cNvPr id="6" name="Espace réservé pour une image  5" descr="Onderzoek met een bestaand geneesmiddel in het AMC brengt een nieuwe ..."/>
          <p:cNvPicPr>
            <a:picLocks noGrp="1" noChangeAspect="1"/>
          </p:cNvPicPr>
          <p:nvPr>
            <p:ph type="pic" idx="15"/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 b="8465"/>
          <a:stretch>
            <a:fillRect/>
          </a:stretch>
        </p:blipFill>
        <p:spPr/>
      </p:pic>
      <p:sp>
        <p:nvSpPr>
          <p:cNvPr id="7" name="Espace réservé pour une image  6"/>
          <p:cNvSpPr>
            <a:spLocks noGrp="1"/>
          </p:cNvSpPr>
          <p:nvPr>
            <p:ph type="pic" idx="21"/>
            <p:custDataLst>
              <p:tags r:id="rId10"/>
            </p:custDataLst>
          </p:nvPr>
        </p:nvSpPr>
        <p:spPr/>
      </p:sp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189975" y="2224780"/>
            <a:ext cx="2316994" cy="1520768"/>
          </a:xfrm>
          <a:prstGeom prst="rect">
            <a:avLst/>
          </a:prstGeom>
        </p:spPr>
      </p:pic>
      <p:pic>
        <p:nvPicPr>
          <p:cNvPr id="15" name="Espace réservé pour une image  14"/>
          <p:cNvPicPr>
            <a:picLocks noGrp="1" noChangeAspect="1"/>
          </p:cNvPicPr>
          <p:nvPr>
            <p:ph type="pic" idx="22"/>
            <p:custDataLst>
              <p:tags r:id="rId12"/>
            </p:custDataLst>
          </p:nvPr>
        </p:nvPicPr>
        <p:blipFill>
          <a:blip r:embed="rId19"/>
          <a:srcRect t="10804" b="108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13"/>
            </p:custDataLst>
          </p:nvPr>
        </p:nvSpPr>
        <p:spPr>
          <a:xfrm>
            <a:off x="7086772" y="3733800"/>
            <a:ext cx="2816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http://www.portail-soins-palliatifs.fr/</a:t>
            </a:r>
          </a:p>
        </p:txBody>
      </p:sp>
      <p:sp>
        <p:nvSpPr>
          <p:cNvPr id="19" name="ZoneTexte 18"/>
          <p:cNvSpPr txBox="1"/>
          <p:nvPr>
            <p:custDataLst>
              <p:tags r:id="rId14"/>
            </p:custDataLst>
          </p:nvPr>
        </p:nvSpPr>
        <p:spPr>
          <a:xfrm>
            <a:off x="3655876" y="3722880"/>
            <a:ext cx="34756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" dirty="0"/>
              <a:t>http://journalmetro.com/actualites/national/272536/vers-une-societe-accessible-a-tous/</a:t>
            </a:r>
          </a:p>
        </p:txBody>
      </p:sp>
      <p:sp>
        <p:nvSpPr>
          <p:cNvPr id="20" name="ZoneTexte 19"/>
          <p:cNvSpPr txBox="1"/>
          <p:nvPr>
            <p:custDataLst>
              <p:tags r:id="rId15"/>
            </p:custDataLst>
          </p:nvPr>
        </p:nvSpPr>
        <p:spPr>
          <a:xfrm>
            <a:off x="599253" y="3733800"/>
            <a:ext cx="1968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/>
              <a:t>Clipart </a:t>
            </a:r>
            <a:r>
              <a:rPr lang="fr-CA" sz="1100" dirty="0" err="1"/>
              <a:t>creative</a:t>
            </a:r>
            <a:r>
              <a:rPr lang="fr-CA" sz="1100" dirty="0"/>
              <a:t> </a:t>
            </a:r>
            <a:r>
              <a:rPr lang="fr-CA" sz="1100" dirty="0" err="1"/>
              <a:t>commons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4414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build="p"/>
      <p:bldP spid="9" grpId="0" build="p"/>
      <p:bldP spid="13" grpId="0" build="p"/>
      <p:bldP spid="10" grpId="0" build="p"/>
      <p:bldP spid="14" grpId="0" build="p"/>
      <p:bldP spid="1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L’hôpital a ses départements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 CHSLD pourrait-il avoir ses unités dédiées?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D887C600-6A0A-44A4-81CF-76E868A5D508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14366" y="2060575"/>
            <a:ext cx="3973681" cy="41957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15405" y="1793534"/>
            <a:ext cx="4507435" cy="47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Quelques messages clés!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E87C218-547C-4153-9A40-FAEBDBF2EEAC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84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 CHSLD: ce n’est pas la place pour des soins préventifs?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endParaRPr lang="fr-CA" dirty="0"/>
          </a:p>
          <a:p>
            <a:r>
              <a:rPr lang="fr-CA" sz="2400" dirty="0"/>
              <a:t>Prévention des plaies</a:t>
            </a:r>
          </a:p>
          <a:p>
            <a:r>
              <a:rPr lang="fr-CA" sz="2400" dirty="0"/>
              <a:t>Prévention des chutes</a:t>
            </a:r>
          </a:p>
          <a:p>
            <a:r>
              <a:rPr lang="fr-CA" sz="2400" dirty="0"/>
              <a:t>Prévention des pneumonies d’aspirations par le dépistage de la dysphagie</a:t>
            </a:r>
          </a:p>
          <a:p>
            <a:r>
              <a:rPr lang="fr-CA" sz="2400" dirty="0"/>
              <a:t>Prévention des hypoglycémies</a:t>
            </a:r>
          </a:p>
          <a:p>
            <a:r>
              <a:rPr lang="fr-CA" sz="2400" dirty="0"/>
              <a:t>Prévention de la dépression et suicide.</a:t>
            </a:r>
          </a:p>
          <a:p>
            <a:r>
              <a:rPr lang="fr-CA" sz="2400" dirty="0"/>
              <a:t>Vaccination</a:t>
            </a:r>
          </a:p>
          <a:p>
            <a:r>
              <a:rPr lang="fr-CA" sz="2400" dirty="0"/>
              <a:t>Etc.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CBCCE4C-0917-4E9F-BA12-05FB6BBBFFCB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5272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 CHSLD: ce n’est plus du curatif…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200" dirty="0"/>
              <a:t>Pourtant il y a des maladies qui apparaissent: </a:t>
            </a:r>
          </a:p>
          <a:p>
            <a:pPr lvl="1"/>
            <a:r>
              <a:rPr lang="fr-CA" sz="2000" dirty="0"/>
              <a:t>Pneumonie</a:t>
            </a:r>
          </a:p>
          <a:p>
            <a:pPr lvl="1"/>
            <a:r>
              <a:rPr lang="fr-CA" sz="2000" dirty="0"/>
              <a:t>OAP</a:t>
            </a:r>
          </a:p>
          <a:p>
            <a:pPr lvl="1"/>
            <a:r>
              <a:rPr lang="fr-CA" sz="2000" dirty="0"/>
              <a:t>Chute</a:t>
            </a:r>
          </a:p>
          <a:p>
            <a:pPr lvl="1"/>
            <a:r>
              <a:rPr lang="fr-CA" sz="2000" dirty="0"/>
              <a:t>Delirium</a:t>
            </a:r>
          </a:p>
          <a:p>
            <a:pPr lvl="1"/>
            <a:r>
              <a:rPr lang="fr-CA" sz="2000" dirty="0" err="1"/>
              <a:t>Diverticulite</a:t>
            </a:r>
            <a:endParaRPr lang="fr-CA" sz="2000" dirty="0"/>
          </a:p>
          <a:p>
            <a:pPr lvl="1"/>
            <a:r>
              <a:rPr lang="fr-CA" sz="2000" dirty="0"/>
              <a:t>Occlusion intestinale</a:t>
            </a:r>
          </a:p>
          <a:p>
            <a:pPr lvl="2"/>
            <a:endParaRPr lang="fr-CA" sz="1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fr-CA" sz="2000" dirty="0"/>
              <a:t>Gastro-entérite</a:t>
            </a:r>
          </a:p>
          <a:p>
            <a:pPr lvl="1"/>
            <a:r>
              <a:rPr lang="fr-CA" sz="2000" dirty="0"/>
              <a:t>Muguet</a:t>
            </a:r>
          </a:p>
          <a:p>
            <a:pPr lvl="1"/>
            <a:r>
              <a:rPr lang="fr-CA" sz="2000" dirty="0"/>
              <a:t>Dépression</a:t>
            </a:r>
          </a:p>
          <a:p>
            <a:pPr lvl="1"/>
            <a:r>
              <a:rPr lang="fr-CA" sz="2000" dirty="0"/>
              <a:t>Grippe</a:t>
            </a:r>
          </a:p>
          <a:p>
            <a:pPr lvl="1"/>
            <a:r>
              <a:rPr lang="fr-CA" sz="2000" dirty="0"/>
              <a:t>Déchirure cutanée</a:t>
            </a:r>
          </a:p>
          <a:p>
            <a:pPr lvl="1"/>
            <a:r>
              <a:rPr lang="fr-CA" sz="2000" dirty="0"/>
              <a:t>Etc. </a:t>
            </a:r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CBCCE4C-0917-4E9F-BA12-05FB6BBBFFCB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2345978" y="5589240"/>
            <a:ext cx="77048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Abandon thérapeutique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111518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000" dirty="0"/>
              <a:t>Les soins en CHSLD: c’est simple, on n’est tout de même pas en chirurgie! </a:t>
            </a:r>
            <a:br>
              <a:rPr lang="fr-CA" sz="4000" dirty="0"/>
            </a:br>
            <a:endParaRPr lang="fr-CA" sz="4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8B930664-7C51-49EC-B2B3-BCF08C6B83D0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132856"/>
            <a:ext cx="8531474" cy="438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435140" y="3625480"/>
            <a:ext cx="2380167" cy="2792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49" dirty="0"/>
              <a:t>Fracture</a:t>
            </a: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347118" y="3621253"/>
            <a:ext cx="2380167" cy="2792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49" dirty="0"/>
              <a:t>Une douleur diffuse à la douleur</a:t>
            </a: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7179296" y="3621254"/>
            <a:ext cx="2380167" cy="2792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49" dirty="0"/>
              <a:t>Changement de comportement chez un résident d’un CHSLD</a:t>
            </a:r>
          </a:p>
        </p:txBody>
      </p:sp>
    </p:spTree>
    <p:extLst>
      <p:ext uri="{BB962C8B-B14F-4D97-AF65-F5344CB8AC3E}">
        <p14:creationId xmlns:p14="http://schemas.microsoft.com/office/powerpoint/2010/main" val="3987041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18803</TotalTime>
  <Words>1140</Words>
  <Application>Microsoft Office PowerPoint</Application>
  <PresentationFormat>Grand écran</PresentationFormat>
  <Paragraphs>212</Paragraphs>
  <Slides>37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Gothic</vt:lpstr>
      <vt:lpstr>Georgia</vt:lpstr>
      <vt:lpstr>Times New Roman</vt:lpstr>
      <vt:lpstr>Wingdings 2</vt:lpstr>
      <vt:lpstr>Wingdings 3</vt:lpstr>
      <vt:lpstr>Ion</vt:lpstr>
      <vt:lpstr>Des soins et des services qui répondent aux besoins des résidents </vt:lpstr>
      <vt:lpstr>Les résidents des CHSLD constituent un groupe homogène?</vt:lpstr>
      <vt:lpstr>Si les résidents des CHSLD ne constituent pas un groupe homogène, ont-ils des besoins similaires?</vt:lpstr>
      <vt:lpstr>Si les résidents des CHSLD ne constituent pas un groupe homogène et qu’ils ont des besoins différents, ont-ils besoin de services similaires?</vt:lpstr>
      <vt:lpstr>L’hôpital a ses départements</vt:lpstr>
      <vt:lpstr>Quelques messages clés! </vt:lpstr>
      <vt:lpstr>Le CHSLD: ce n’est pas la place pour des soins préventifs?</vt:lpstr>
      <vt:lpstr>Le CHSLD: ce n’est plus du curatif…</vt:lpstr>
      <vt:lpstr>Les soins en CHSLD: c’est simple, on n’est tout de même pas en chirurgie!  </vt:lpstr>
      <vt:lpstr>Les soins en CHSLD: c’est simple, on n’est tout de même pas en chirurgie!</vt:lpstr>
      <vt:lpstr>Message clé: quel est le ratio idéal?</vt:lpstr>
      <vt:lpstr>Ratio et qualité des soins</vt:lpstr>
      <vt:lpstr>Ratio et qualité des soins</vt:lpstr>
      <vt:lpstr>Le professionnel le plus associé à la qualité des soins…</vt:lpstr>
      <vt:lpstr>Les CHSLD et les ratios!</vt:lpstr>
      <vt:lpstr>Les CHSLD et les ratios! (Voyer et al., 2016)</vt:lpstr>
      <vt:lpstr>Les CHSLD et les ratios!</vt:lpstr>
      <vt:lpstr>Les CHSLD et les ratios!</vt:lpstr>
      <vt:lpstr>Examinons le groupe le plus important en CHSLD</vt:lpstr>
      <vt:lpstr>Les résidents atteints de la maladie d’Alzheimer en CHSLD</vt:lpstr>
      <vt:lpstr>Utilisation des antipsychotiques au Québec</vt:lpstr>
      <vt:lpstr>Présentation PowerPoint</vt:lpstr>
      <vt:lpstr>Le niveau d’occupation</vt:lpstr>
      <vt:lpstr>Rapport de l’INESSS (2012)</vt:lpstr>
      <vt:lpstr>Présentation PowerPoint</vt:lpstr>
      <vt:lpstr>Efficacité des antipsychotiques et croyances</vt:lpstr>
      <vt:lpstr>On peut faire autrement</vt:lpstr>
      <vt:lpstr>Si l’ennui est la cause la plus fréquente…</vt:lpstr>
      <vt:lpstr>De la créativité de chez nous…</vt:lpstr>
      <vt:lpstr>L’équipe de mentorat du Centre d’excellence sur le vieillissement de Québec</vt:lpstr>
      <vt:lpstr>Du personnel bien formé…  (Watson-Wolfe et al., 2013;  IPA, 2012)</vt:lpstr>
      <vt:lpstr>L’importance du mentorat pour les SCPD</vt:lpstr>
      <vt:lpstr>Efficacité sur les SCPD (2015-16)</vt:lpstr>
      <vt:lpstr>Comment fait-on pour obtenir ces résultats?</vt:lpstr>
      <vt:lpstr>Étude de 2004 La résistance aux soins d’hygiène</vt:lpstr>
      <vt:lpstr>Étude de 2014 10 ans plus tard:   Implantation par les PAB</vt:lpstr>
      <vt:lpstr>Dernier message: il faut connaître les résidents pour personnaliser les soins</vt:lpstr>
    </vt:vector>
  </TitlesOfParts>
  <Company>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phvoy</dc:creator>
  <cp:lastModifiedBy>Philippe Voyer</cp:lastModifiedBy>
  <cp:revision>820</cp:revision>
  <dcterms:created xsi:type="dcterms:W3CDTF">2006-09-18T12:26:13Z</dcterms:created>
  <dcterms:modified xsi:type="dcterms:W3CDTF">2016-11-17T18:40:19Z</dcterms:modified>
</cp:coreProperties>
</file>