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313" r:id="rId2"/>
    <p:sldId id="314" r:id="rId3"/>
    <p:sldId id="315" r:id="rId4"/>
    <p:sldId id="258" r:id="rId5"/>
    <p:sldId id="316" r:id="rId6"/>
    <p:sldId id="317" r:id="rId7"/>
    <p:sldId id="332" r:id="rId8"/>
    <p:sldId id="318" r:id="rId9"/>
    <p:sldId id="319" r:id="rId10"/>
    <p:sldId id="331" r:id="rId11"/>
    <p:sldId id="333" r:id="rId12"/>
    <p:sldId id="322" r:id="rId13"/>
    <p:sldId id="323" r:id="rId14"/>
    <p:sldId id="324" r:id="rId15"/>
    <p:sldId id="321" r:id="rId16"/>
    <p:sldId id="325" r:id="rId17"/>
    <p:sldId id="326" r:id="rId18"/>
    <p:sldId id="327" r:id="rId19"/>
    <p:sldId id="328" r:id="rId20"/>
    <p:sldId id="329" r:id="rId21"/>
    <p:sldId id="330"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373" autoAdjust="0"/>
    <p:restoredTop sz="60000" autoAdjust="0"/>
  </p:normalViewPr>
  <p:slideViewPr>
    <p:cSldViewPr snapToGrid="0" snapToObjects="1">
      <p:cViewPr>
        <p:scale>
          <a:sx n="73" d="100"/>
          <a:sy n="73" d="100"/>
        </p:scale>
        <p:origin x="-2010" y="144"/>
      </p:cViewPr>
      <p:guideLst>
        <p:guide orient="horz" pos="2160"/>
        <p:guide pos="2880"/>
      </p:guideLst>
    </p:cSldViewPr>
  </p:slideViewPr>
  <p:outlineViewPr>
    <p:cViewPr>
      <p:scale>
        <a:sx n="33" d="100"/>
        <a:sy n="33" d="100"/>
      </p:scale>
      <p:origin x="0" y="973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1064056-95C0-7E4A-9CD3-41CCBEE40AC0}" type="datetimeFigureOut">
              <a:rPr lang="en-US" smtClean="0"/>
              <a:t>5/12/2014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11CE54-385F-2148-B577-9AC8F51579FD}" type="slidenum">
              <a:rPr lang="en-US" smtClean="0"/>
              <a:t>‹#›</a:t>
            </a:fld>
            <a:endParaRPr lang="en-US"/>
          </a:p>
        </p:txBody>
      </p:sp>
    </p:spTree>
    <p:extLst>
      <p:ext uri="{BB962C8B-B14F-4D97-AF65-F5344CB8AC3E}">
        <p14:creationId xmlns:p14="http://schemas.microsoft.com/office/powerpoint/2010/main" val="40223578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11CE54-385F-2148-B577-9AC8F51579FD}"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311CE54-385F-2148-B577-9AC8F51579FD}" type="slidenum">
              <a:rPr lang="en-US" smtClean="0"/>
              <a:t>10</a:t>
            </a:fld>
            <a:endParaRPr lang="en-US"/>
          </a:p>
        </p:txBody>
      </p:sp>
    </p:spTree>
    <p:extLst>
      <p:ext uri="{BB962C8B-B14F-4D97-AF65-F5344CB8AC3E}">
        <p14:creationId xmlns:p14="http://schemas.microsoft.com/office/powerpoint/2010/main" val="219902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311CE54-385F-2148-B577-9AC8F51579FD}" type="slidenum">
              <a:rPr lang="en-US" smtClean="0"/>
              <a:t>11</a:t>
            </a:fld>
            <a:endParaRPr lang="en-US"/>
          </a:p>
        </p:txBody>
      </p:sp>
    </p:spTree>
    <p:extLst>
      <p:ext uri="{BB962C8B-B14F-4D97-AF65-F5344CB8AC3E}">
        <p14:creationId xmlns:p14="http://schemas.microsoft.com/office/powerpoint/2010/main" val="55178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Selon le rapport Agir maintenant, commandé par l’Agence de la santé et des services sociaux de Montréal en juin dernier, 868 personnes seraient en attente d’un hébergement adapté à leurs besoins, alors que plus de 550 nécessiteraient des hébergements avec encadrement modéré ou intensif. </a:t>
            </a:r>
          </a:p>
          <a:p>
            <a:r>
              <a:rPr lang="fr-CA" dirty="0" smtClean="0"/>
              <a:t>Résultat : la situation des fins de soins actifs dans les hôpitaux s’est aggravée. Jusqu’à 30 % des lits actifs sont bloqués dans plusieurs hôpitaux et la durée d’attente de patients sur civière qui doivent être admis a grimpé. </a:t>
            </a:r>
          </a:p>
          <a:p>
            <a:endParaRPr lang="fr-CA" dirty="0"/>
          </a:p>
        </p:txBody>
      </p:sp>
      <p:sp>
        <p:nvSpPr>
          <p:cNvPr id="4" name="Espace réservé du numéro de diapositive 3"/>
          <p:cNvSpPr>
            <a:spLocks noGrp="1"/>
          </p:cNvSpPr>
          <p:nvPr>
            <p:ph type="sldNum" sz="quarter" idx="10"/>
          </p:nvPr>
        </p:nvSpPr>
        <p:spPr/>
        <p:txBody>
          <a:bodyPr/>
          <a:lstStyle/>
          <a:p>
            <a:fld id="{1311CE54-385F-2148-B577-9AC8F51579FD}" type="slidenum">
              <a:rPr lang="en-US" smtClean="0"/>
              <a:t>16</a:t>
            </a:fld>
            <a:endParaRPr lang="en-US"/>
          </a:p>
        </p:txBody>
      </p:sp>
    </p:spTree>
    <p:extLst>
      <p:ext uri="{BB962C8B-B14F-4D97-AF65-F5344CB8AC3E}">
        <p14:creationId xmlns:p14="http://schemas.microsoft.com/office/powerpoint/2010/main" val="1787737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311CE54-385F-2148-B577-9AC8F51579FD}" type="slidenum">
              <a:rPr lang="en-US" smtClean="0"/>
              <a:t>21</a:t>
            </a:fld>
            <a:endParaRPr lang="en-US"/>
          </a:p>
        </p:txBody>
      </p:sp>
    </p:spTree>
    <p:extLst>
      <p:ext uri="{BB962C8B-B14F-4D97-AF65-F5344CB8AC3E}">
        <p14:creationId xmlns:p14="http://schemas.microsoft.com/office/powerpoint/2010/main" val="2480808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fr-CA"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25C1E1B-276A-AF4E-9003-28BBD007D7F7}" type="datetimeFigureOut">
              <a:rPr lang="en-US" smtClean="0"/>
              <a:t>5/12/2014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CA" smtClean="0"/>
              <a:t>Click to edit Master title style</a:t>
            </a:r>
            <a:endParaRPr/>
          </a:p>
        </p:txBody>
      </p:sp>
      <p:sp>
        <p:nvSpPr>
          <p:cNvPr id="5" name="Date Placeholder 4"/>
          <p:cNvSpPr>
            <a:spLocks noGrp="1"/>
          </p:cNvSpPr>
          <p:nvPr>
            <p:ph type="dt" sz="half" idx="10"/>
          </p:nvPr>
        </p:nvSpPr>
        <p:spPr/>
        <p:txBody>
          <a:bodyPr/>
          <a:lstStyle/>
          <a:p>
            <a:fld id="{F25C1E1B-276A-AF4E-9003-28BBD007D7F7}"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C4AEF-6C96-6346-935B-04BB230187DD}"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CA" smtClean="0"/>
              <a:t>Click to edit Master title style</a:t>
            </a:r>
            <a:endParaRPr/>
          </a:p>
        </p:txBody>
      </p:sp>
      <p:sp>
        <p:nvSpPr>
          <p:cNvPr id="3" name="Date Placeholder 2"/>
          <p:cNvSpPr>
            <a:spLocks noGrp="1"/>
          </p:cNvSpPr>
          <p:nvPr>
            <p:ph type="dt" sz="half" idx="10"/>
          </p:nvPr>
        </p:nvSpPr>
        <p:spPr/>
        <p:txBody>
          <a:bodyPr/>
          <a:lstStyle/>
          <a:p>
            <a:fld id="{F25C1E1B-276A-AF4E-9003-28BBD007D7F7}" type="datetimeFigureOut">
              <a:rPr lang="en-US" smtClean="0"/>
              <a:t>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C4AEF-6C96-6346-935B-04BB230187D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25C1E1B-276A-AF4E-9003-28BBD007D7F7}" type="datetimeFigureOut">
              <a:rPr lang="en-US" smtClean="0"/>
              <a:t>5/12/2014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C4AEF-6C96-6346-935B-04BB230187D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fr-CA"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25C1E1B-276A-AF4E-9003-28BBD007D7F7}" type="datetimeFigureOut">
              <a:rPr lang="en-US" smtClean="0"/>
              <a:t>5/12/2014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fr-CA"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25C1E1B-276A-AF4E-9003-28BBD007D7F7}" type="datetimeFigureOut">
              <a:rPr lang="en-US" smtClean="0"/>
              <a:t>5/12/2014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B4BC4AEF-6C96-6346-935B-04BB230187DD}"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fr-CA"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F25C1E1B-276A-AF4E-9003-28BBD007D7F7}"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C4AEF-6C96-6346-935B-04BB230187DD}"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fr-CA"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F25C1E1B-276A-AF4E-9003-28BBD007D7F7}" type="datetimeFigureOut">
              <a:rPr lang="en-US" smtClean="0"/>
              <a:t>5/12/2014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B4BC4AEF-6C96-6346-935B-04BB230187D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fr-CA"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fr-CA"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fr-CA"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F25C1E1B-276A-AF4E-9003-28BBD007D7F7}" type="datetimeFigureOut">
              <a:rPr lang="en-US" smtClean="0"/>
              <a:t>5/12/2014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B4BC4AEF-6C96-6346-935B-04BB230187D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fr-CA"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fr-CA"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fr-CA"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fr-CA"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25C1E1B-276A-AF4E-9003-28BBD007D7F7}" type="datetimeFigureOut">
              <a:rPr lang="en-US" smtClean="0"/>
              <a:t>5/12/2014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B4BC4AEF-6C96-6346-935B-04BB230187DD}"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fr-CA"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fr-CA"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CA"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4" name="Date Placeholder 3"/>
          <p:cNvSpPr>
            <a:spLocks noGrp="1"/>
          </p:cNvSpPr>
          <p:nvPr>
            <p:ph type="dt" sz="half" idx="10"/>
          </p:nvPr>
        </p:nvSpPr>
        <p:spPr/>
        <p:txBody>
          <a:bodyPr/>
          <a:lstStyle/>
          <a:p>
            <a:fld id="{F25C1E1B-276A-AF4E-9003-28BBD007D7F7}"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4AEF-6C96-6346-935B-04BB230187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CA" smtClean="0"/>
              <a:t>Click to edit Master title style</a:t>
            </a:r>
            <a:endParaRPr/>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4" name="Date Placeholder 3"/>
          <p:cNvSpPr>
            <a:spLocks noGrp="1"/>
          </p:cNvSpPr>
          <p:nvPr>
            <p:ph type="dt" sz="half" idx="10"/>
          </p:nvPr>
        </p:nvSpPr>
        <p:spPr/>
        <p:txBody>
          <a:bodyPr/>
          <a:lstStyle/>
          <a:p>
            <a:fld id="{F25C1E1B-276A-AF4E-9003-28BBD007D7F7}"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4AEF-6C96-6346-935B-04BB230187D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fr-CA"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4" name="Date Placeholder 3"/>
          <p:cNvSpPr>
            <a:spLocks noGrp="1"/>
          </p:cNvSpPr>
          <p:nvPr>
            <p:ph type="dt" sz="half" idx="10"/>
          </p:nvPr>
        </p:nvSpPr>
        <p:spPr/>
        <p:txBody>
          <a:bodyPr/>
          <a:lstStyle/>
          <a:p>
            <a:fld id="{F25C1E1B-276A-AF4E-9003-28BBD007D7F7}"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4AEF-6C96-6346-935B-04BB230187DD}"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fr-CA" smtClean="0"/>
              <a:t>Click to edit Master title style</a:t>
            </a:r>
            <a:endParaRPr/>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4" name="Date Placeholder 3"/>
          <p:cNvSpPr>
            <a:spLocks noGrp="1"/>
          </p:cNvSpPr>
          <p:nvPr>
            <p:ph type="dt" sz="half" idx="10"/>
          </p:nvPr>
        </p:nvSpPr>
        <p:spPr/>
        <p:txBody>
          <a:bodyPr/>
          <a:lstStyle/>
          <a:p>
            <a:fld id="{F25C1E1B-276A-AF4E-9003-28BBD007D7F7}"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4AEF-6C96-6346-935B-04BB230187D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CA"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fr-CA"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25C1E1B-276A-AF4E-9003-28BBD007D7F7}" type="datetimeFigureOut">
              <a:rPr lang="en-US" smtClean="0"/>
              <a:t>5/12/2014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fr-CA"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fr-CA"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fr-CA"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fr-CA"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F25C1E1B-276A-AF4E-9003-28BBD007D7F7}" type="datetimeFigureOut">
              <a:rPr lang="en-US" smtClean="0"/>
              <a:t>5/12/2014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B4BC4AEF-6C96-6346-935B-04BB230187DD}"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CA"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5" name="Date Placeholder 4"/>
          <p:cNvSpPr>
            <a:spLocks noGrp="1"/>
          </p:cNvSpPr>
          <p:nvPr>
            <p:ph type="dt" sz="half" idx="10"/>
          </p:nvPr>
        </p:nvSpPr>
        <p:spPr/>
        <p:txBody>
          <a:bodyPr/>
          <a:lstStyle/>
          <a:p>
            <a:fld id="{F25C1E1B-276A-AF4E-9003-28BBD007D7F7}"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C4AEF-6C96-6346-935B-04BB230187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fr-CA"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7" name="Date Placeholder 6"/>
          <p:cNvSpPr>
            <a:spLocks noGrp="1"/>
          </p:cNvSpPr>
          <p:nvPr>
            <p:ph type="dt" sz="half" idx="10"/>
          </p:nvPr>
        </p:nvSpPr>
        <p:spPr/>
        <p:txBody>
          <a:bodyPr/>
          <a:lstStyle/>
          <a:p>
            <a:fld id="{F25C1E1B-276A-AF4E-9003-28BBD007D7F7}" type="datetimeFigureOut">
              <a:rPr lang="en-US" smtClean="0"/>
              <a:t>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C4AEF-6C96-6346-935B-04BB230187DD}"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CA"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5" name="Date Placeholder 4"/>
          <p:cNvSpPr>
            <a:spLocks noGrp="1"/>
          </p:cNvSpPr>
          <p:nvPr>
            <p:ph type="dt" sz="half" idx="10"/>
          </p:nvPr>
        </p:nvSpPr>
        <p:spPr/>
        <p:txBody>
          <a:bodyPr/>
          <a:lstStyle/>
          <a:p>
            <a:fld id="{F25C1E1B-276A-AF4E-9003-28BBD007D7F7}"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B4BC4AEF-6C96-6346-935B-04BB230187D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fr-CA"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5" name="Date Placeholder 4"/>
          <p:cNvSpPr>
            <a:spLocks noGrp="1"/>
          </p:cNvSpPr>
          <p:nvPr>
            <p:ph type="dt" sz="half" idx="10"/>
          </p:nvPr>
        </p:nvSpPr>
        <p:spPr/>
        <p:txBody>
          <a:bodyPr/>
          <a:lstStyle/>
          <a:p>
            <a:fld id="{F25C1E1B-276A-AF4E-9003-28BBD007D7F7}"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C4AEF-6C96-6346-935B-04BB230187DD}"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fr-CA"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F25C1E1B-276A-AF4E-9003-28BBD007D7F7}" type="datetimeFigureOut">
              <a:rPr lang="en-US" smtClean="0"/>
              <a:t>5/12/2014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B4BC4AEF-6C96-6346-935B-04BB230187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CA" dirty="0" smtClean="0"/>
              <a:t>Journées annuelles de santé mentale 2014</a:t>
            </a:r>
            <a:endParaRPr lang="fr-CA" noProof="0" dirty="0"/>
          </a:p>
        </p:txBody>
      </p:sp>
      <p:sp>
        <p:nvSpPr>
          <p:cNvPr id="3" name="Sous-titre 2"/>
          <p:cNvSpPr>
            <a:spLocks noGrp="1"/>
          </p:cNvSpPr>
          <p:nvPr>
            <p:ph type="subTitle" idx="1"/>
          </p:nvPr>
        </p:nvSpPr>
        <p:spPr/>
        <p:txBody>
          <a:bodyPr>
            <a:normAutofit fontScale="92500" lnSpcReduction="10000"/>
          </a:bodyPr>
          <a:lstStyle/>
          <a:p>
            <a:r>
              <a:rPr lang="fr-CA" noProof="0" dirty="0" err="1" smtClean="0"/>
              <a:t>Dre</a:t>
            </a:r>
            <a:r>
              <a:rPr lang="fr-CA" noProof="0" dirty="0" smtClean="0"/>
              <a:t> Karine J. Igartua, psychiatre</a:t>
            </a:r>
          </a:p>
          <a:p>
            <a:r>
              <a:rPr lang="fr-CA" dirty="0" smtClean="0"/>
              <a:t>Présidente</a:t>
            </a:r>
          </a:p>
          <a:p>
            <a:r>
              <a:rPr lang="fr-CA" noProof="0" dirty="0" smtClean="0"/>
              <a:t>Association des médecins psychiatres du Québec</a:t>
            </a:r>
            <a:endParaRPr lang="fr-CA" noProof="0" dirty="0"/>
          </a:p>
        </p:txBody>
      </p:sp>
      <p:sp>
        <p:nvSpPr>
          <p:cNvPr id="4" name="Espace réservé du texte 3"/>
          <p:cNvSpPr>
            <a:spLocks noGrp="1"/>
          </p:cNvSpPr>
          <p:nvPr>
            <p:ph type="body" sz="half" idx="2"/>
          </p:nvPr>
        </p:nvSpPr>
        <p:spPr>
          <a:xfrm>
            <a:off x="857250" y="1110343"/>
            <a:ext cx="3086100" cy="2710056"/>
          </a:xfrm>
        </p:spPr>
        <p:txBody>
          <a:bodyPr/>
          <a:lstStyle/>
          <a:p>
            <a:r>
              <a:rPr lang="fr-CA" dirty="0" smtClean="0"/>
              <a:t>L’accueil </a:t>
            </a:r>
            <a:r>
              <a:rPr lang="fr-CA" dirty="0"/>
              <a:t>c</a:t>
            </a:r>
            <a:r>
              <a:rPr lang="fr-CA" dirty="0" smtClean="0"/>
              <a:t>linique</a:t>
            </a:r>
            <a:r>
              <a:rPr lang="fr-CA" dirty="0"/>
              <a:t/>
            </a:r>
            <a:br>
              <a:rPr lang="fr-CA" dirty="0"/>
            </a:br>
            <a:endParaRPr lang="fr-CA" dirty="0" smtClean="0"/>
          </a:p>
          <a:p>
            <a:r>
              <a:rPr lang="fr-CA" sz="2800" dirty="0" smtClean="0"/>
              <a:t>un nouveau </a:t>
            </a:r>
            <a:r>
              <a:rPr lang="fr-CA" sz="2800" dirty="0"/>
              <a:t>mode de soins partagés</a:t>
            </a:r>
          </a:p>
        </p:txBody>
      </p:sp>
      <p:pic>
        <p:nvPicPr>
          <p:cNvPr id="1026" name="Picture 2"/>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t="3616" b="3616"/>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3616" b="3616"/>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736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0606" y="484094"/>
            <a:ext cx="6474181" cy="1116106"/>
          </a:xfrm>
        </p:spPr>
        <p:txBody>
          <a:bodyPr/>
          <a:lstStyle/>
          <a:p>
            <a:r>
              <a:rPr lang="fr-CA" dirty="0" smtClean="0"/>
              <a:t>Clarifier la gamme de services couverts</a:t>
            </a:r>
            <a:endParaRPr lang="fr-CA" dirty="0"/>
          </a:p>
        </p:txBody>
      </p:sp>
      <p:sp>
        <p:nvSpPr>
          <p:cNvPr id="3" name="Content Placeholder 2"/>
          <p:cNvSpPr>
            <a:spLocks noGrp="1"/>
          </p:cNvSpPr>
          <p:nvPr>
            <p:ph idx="1"/>
          </p:nvPr>
        </p:nvSpPr>
        <p:spPr/>
        <p:txBody>
          <a:bodyPr>
            <a:normAutofit fontScale="92500" lnSpcReduction="20000"/>
          </a:bodyPr>
          <a:lstStyle/>
          <a:p>
            <a:r>
              <a:rPr lang="fr-CA" dirty="0" smtClean="0"/>
              <a:t>La population a de grandes attentes envers le système de santé, particulièrement en santé mentale</a:t>
            </a:r>
          </a:p>
          <a:p>
            <a:r>
              <a:rPr lang="fr-CA" dirty="0" smtClean="0"/>
              <a:t>Le budget accordé à la santé mentale est  que de 6% du budget de la santé malgré une morbidité autour de 20%</a:t>
            </a:r>
          </a:p>
          <a:p>
            <a:r>
              <a:rPr lang="fr-CA" dirty="0"/>
              <a:t>Le soutient </a:t>
            </a:r>
            <a:r>
              <a:rPr lang="fr-CA" dirty="0" smtClean="0"/>
              <a:t>psychologique </a:t>
            </a:r>
            <a:r>
              <a:rPr lang="fr-CA" dirty="0"/>
              <a:t>peut faire du bien même en absence de maladie mentale mais avons-nous les moyens de l’offrir</a:t>
            </a:r>
            <a:r>
              <a:rPr lang="fr-CA" dirty="0" smtClean="0"/>
              <a:t>? Si oui. À qui, quand et pour combien de temps?</a:t>
            </a:r>
            <a:endParaRPr lang="fr-CA" dirty="0"/>
          </a:p>
          <a:p>
            <a:r>
              <a:rPr lang="fr-CA" dirty="0" smtClean="0"/>
              <a:t>Lorsqu’une </a:t>
            </a:r>
            <a:r>
              <a:rPr lang="fr-CA" dirty="0"/>
              <a:t>maladie mentale est diagnostiquée, le </a:t>
            </a:r>
            <a:r>
              <a:rPr lang="fr-CA" dirty="0" smtClean="0"/>
              <a:t>traitement </a:t>
            </a:r>
            <a:r>
              <a:rPr lang="fr-CA" dirty="0"/>
              <a:t>prescrit devrait être accessible dans le réseau public de santé.</a:t>
            </a:r>
          </a:p>
          <a:p>
            <a:r>
              <a:rPr lang="fr-CA" dirty="0" smtClean="0"/>
              <a:t>Le gouvernement doit clarifier quels services sont couverts et dans quelles conditions afin de limiter les attentes irréalistes des </a:t>
            </a:r>
            <a:r>
              <a:rPr lang="fr-CA" dirty="0" err="1" smtClean="0"/>
              <a:t>citoyenset</a:t>
            </a:r>
            <a:r>
              <a:rPr lang="fr-CA" dirty="0" smtClean="0"/>
              <a:t> mieux allouer les ressources limitées.</a:t>
            </a:r>
            <a:endParaRPr lang="fr-CA" dirty="0"/>
          </a:p>
        </p:txBody>
      </p:sp>
      <p:sp>
        <p:nvSpPr>
          <p:cNvPr id="4" name="Rectangle 3"/>
          <p:cNvSpPr/>
          <p:nvPr/>
        </p:nvSpPr>
        <p:spPr>
          <a:xfrm>
            <a:off x="670498" y="484094"/>
            <a:ext cx="753353"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103326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069" y="484094"/>
            <a:ext cx="7832718" cy="6008146"/>
          </a:xfrm>
        </p:spPr>
      </p:pic>
    </p:spTree>
    <p:extLst>
      <p:ext uri="{BB962C8B-B14F-4D97-AF65-F5344CB8AC3E}">
        <p14:creationId xmlns:p14="http://schemas.microsoft.com/office/powerpoint/2010/main" val="4163673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Exemples</a:t>
            </a:r>
            <a:br>
              <a:rPr lang="fr-CA" smtClean="0"/>
            </a:br>
            <a:endParaRPr lang="fr-CA" dirty="0"/>
          </a:p>
        </p:txBody>
      </p:sp>
      <p:sp>
        <p:nvSpPr>
          <p:cNvPr id="4" name="Espace réservé du contenu 3"/>
          <p:cNvSpPr>
            <a:spLocks noGrp="1"/>
          </p:cNvSpPr>
          <p:nvPr>
            <p:ph sz="half" idx="1"/>
          </p:nvPr>
        </p:nvSpPr>
        <p:spPr/>
        <p:txBody>
          <a:bodyPr>
            <a:normAutofit fontScale="85000" lnSpcReduction="10000"/>
          </a:bodyPr>
          <a:lstStyle/>
          <a:p>
            <a:r>
              <a:rPr lang="fr-CA" smtClean="0"/>
              <a:t>Jeune femme monoparentale avec bambin de 6 ans qui a de la difficulté à jouer son rôle de parent.</a:t>
            </a:r>
          </a:p>
          <a:p>
            <a:r>
              <a:rPr lang="fr-CA" smtClean="0"/>
              <a:t>Adolescent en peine d’amour.</a:t>
            </a:r>
          </a:p>
          <a:p>
            <a:r>
              <a:rPr lang="fr-CA" smtClean="0"/>
              <a:t>Dame de 70 ans qui est triste suite au décès de son mari.</a:t>
            </a:r>
          </a:p>
          <a:p>
            <a:r>
              <a:rPr lang="fr-CA" smtClean="0"/>
              <a:t>Jeune homme dans la trentaine qui perd son emploi a répétition à cause de conflits avec l’authorité.</a:t>
            </a:r>
          </a:p>
          <a:p>
            <a:r>
              <a:rPr lang="fr-CA" smtClean="0"/>
              <a:t>Couple en conflit à propos de la répartition des tâches ménagères.</a:t>
            </a:r>
          </a:p>
          <a:p>
            <a:r>
              <a:rPr lang="fr-CA" smtClean="0"/>
              <a:t>Patient qui veut vider son sac parce que la vie est difficile.</a:t>
            </a:r>
            <a:endParaRPr lang="fr-CA" dirty="0"/>
          </a:p>
        </p:txBody>
      </p:sp>
      <p:sp>
        <p:nvSpPr>
          <p:cNvPr id="5" name="Espace réservé du contenu 4"/>
          <p:cNvSpPr>
            <a:spLocks noGrp="1"/>
          </p:cNvSpPr>
          <p:nvPr>
            <p:ph sz="half" idx="2"/>
          </p:nvPr>
        </p:nvSpPr>
        <p:spPr/>
        <p:txBody>
          <a:bodyPr>
            <a:normAutofit fontScale="77500" lnSpcReduction="20000"/>
          </a:bodyPr>
          <a:lstStyle/>
          <a:p>
            <a:r>
              <a:rPr lang="fr-CA" smtClean="0"/>
              <a:t>Patient incapable de rgarder un emploi à cause d’un TOC.</a:t>
            </a:r>
          </a:p>
          <a:p>
            <a:r>
              <a:rPr lang="fr-CA" smtClean="0"/>
              <a:t>Réintégration à l’emploi pour un jeune homme suivant un premier épisode psychotique.</a:t>
            </a:r>
          </a:p>
          <a:p>
            <a:r>
              <a:rPr lang="fr-CA" smtClean="0"/>
              <a:t>Planification budgétaire chez un homme désorganisé par un trouble pschotique et une consommation de cannabis.</a:t>
            </a:r>
          </a:p>
          <a:p>
            <a:r>
              <a:rPr lang="fr-CA" smtClean="0"/>
              <a:t>Thérapie de groupe pour les troubles anxieux.</a:t>
            </a:r>
          </a:p>
          <a:p>
            <a:r>
              <a:rPr lang="fr-CA" smtClean="0"/>
              <a:t>Hôpital de jour pour réadaptation après un épisode affectif majeur.</a:t>
            </a:r>
          </a:p>
          <a:p>
            <a:r>
              <a:rPr lang="fr-CA" smtClean="0"/>
              <a:t>Visite à domicile pour administration de médicament antipsychotique injectable.</a:t>
            </a:r>
          </a:p>
          <a:p>
            <a:endParaRPr lang="fr-CA" dirty="0"/>
          </a:p>
        </p:txBody>
      </p:sp>
    </p:spTree>
    <p:extLst>
      <p:ext uri="{BB962C8B-B14F-4D97-AF65-F5344CB8AC3E}">
        <p14:creationId xmlns:p14="http://schemas.microsoft.com/office/powerpoint/2010/main" val="2421867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484094"/>
            <a:ext cx="6892193" cy="1116106"/>
          </a:xfrm>
        </p:spPr>
        <p:txBody>
          <a:bodyPr/>
          <a:lstStyle/>
          <a:p>
            <a:r>
              <a:rPr lang="fr-CA" sz="3200" smtClean="0"/>
              <a:t>Rétablir l’équilibre entre la première et la deuxième ligne</a:t>
            </a:r>
            <a:endParaRPr lang="fr-CA" sz="3200" dirty="0"/>
          </a:p>
        </p:txBody>
      </p:sp>
      <p:sp>
        <p:nvSpPr>
          <p:cNvPr id="4" name="Espace réservé du contenu 3"/>
          <p:cNvSpPr>
            <a:spLocks noGrp="1"/>
          </p:cNvSpPr>
          <p:nvPr>
            <p:ph idx="1"/>
          </p:nvPr>
        </p:nvSpPr>
        <p:spPr/>
        <p:txBody>
          <a:bodyPr/>
          <a:lstStyle/>
          <a:p>
            <a:r>
              <a:rPr lang="fr-CA" dirty="0"/>
              <a:t>Les ressources doivent suivre les </a:t>
            </a:r>
            <a:r>
              <a:rPr lang="fr-CA" dirty="0" smtClean="0"/>
              <a:t>usagers </a:t>
            </a:r>
            <a:r>
              <a:rPr lang="fr-CA" dirty="0"/>
              <a:t>et non l’inverse, comme c’est le cas actuellement. Elles doivent être attribuées selon la prestation effective de services et non selon des objectifs théoriques de proportion</a:t>
            </a:r>
            <a:r>
              <a:rPr lang="fr-CA" dirty="0" smtClean="0"/>
              <a:t>.</a:t>
            </a:r>
          </a:p>
          <a:p>
            <a:r>
              <a:rPr lang="fr-CA" dirty="0" smtClean="0"/>
              <a:t>On </a:t>
            </a:r>
            <a:r>
              <a:rPr lang="fr-CA" dirty="0"/>
              <a:t>a transféré les ressources en première ligne, mais les patients n’ont pas suivi. Résultat : les équipes de deuxième ligne sont forcées de maintenir de larges cohortes de </a:t>
            </a:r>
            <a:r>
              <a:rPr lang="fr-CA" dirty="0" smtClean="0"/>
              <a:t>patients sévères </a:t>
            </a:r>
            <a:r>
              <a:rPr lang="fr-CA" dirty="0"/>
              <a:t>avec des équipes dilapidées.</a:t>
            </a:r>
          </a:p>
        </p:txBody>
      </p:sp>
      <p:sp>
        <p:nvSpPr>
          <p:cNvPr id="8" name="Zone de texte 2"/>
          <p:cNvSpPr txBox="1">
            <a:spLocks noChangeArrowheads="1"/>
          </p:cNvSpPr>
          <p:nvPr/>
        </p:nvSpPr>
        <p:spPr bwMode="auto">
          <a:xfrm>
            <a:off x="610596" y="269101"/>
            <a:ext cx="449580" cy="1547404"/>
          </a:xfrm>
          <a:prstGeom prst="rect">
            <a:avLst/>
          </a:prstGeom>
          <a:solidFill>
            <a:schemeClr val="tx1">
              <a:lumMod val="75000"/>
              <a:lumOff val="25000"/>
            </a:schemeClr>
          </a:solidFill>
          <a:ln w="9525">
            <a:noFill/>
            <a:miter lim="800000"/>
            <a:headEnd/>
            <a:tailEnd/>
          </a:ln>
        </p:spPr>
        <p:txBody>
          <a:bodyPr rot="0" vert="horz" wrap="square" lIns="91440" tIns="45720" rIns="91440" bIns="45720" anchor="ctr" anchorCtr="0">
            <a:noAutofit/>
          </a:bodyPr>
          <a:lstStyle/>
          <a:p>
            <a:pPr marL="900430" indent="-900430">
              <a:spcAft>
                <a:spcPts val="0"/>
              </a:spcAft>
            </a:pPr>
            <a:r>
              <a:rPr lang="fr-CA" sz="4800" b="1" dirty="0">
                <a:solidFill>
                  <a:srgbClr val="FFFFFF"/>
                </a:solidFill>
                <a:effectLst/>
                <a:latin typeface="Myriad Pro Light Cond"/>
                <a:ea typeface="Calibri"/>
                <a:cs typeface="Times New Roman"/>
              </a:rPr>
              <a:t>2</a:t>
            </a:r>
            <a:endParaRPr lang="fr-CA" sz="1100" dirty="0">
              <a:effectLst/>
              <a:latin typeface="Calibri"/>
              <a:ea typeface="Calibri"/>
              <a:cs typeface="Times New Roman"/>
            </a:endParaRPr>
          </a:p>
        </p:txBody>
      </p:sp>
    </p:spTree>
    <p:extLst>
      <p:ext uri="{BB962C8B-B14F-4D97-AF65-F5344CB8AC3E}">
        <p14:creationId xmlns:p14="http://schemas.microsoft.com/office/powerpoint/2010/main" val="3892148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9531" y="484094"/>
            <a:ext cx="6905256" cy="1116106"/>
          </a:xfrm>
        </p:spPr>
        <p:txBody>
          <a:bodyPr/>
          <a:lstStyle/>
          <a:p>
            <a:r>
              <a:rPr lang="fr-CA" smtClean="0"/>
              <a:t>Rétablir l’équilibre entre la première et la deuxième ligne</a:t>
            </a:r>
            <a:endParaRPr lang="fr-CA" dirty="0"/>
          </a:p>
        </p:txBody>
      </p:sp>
      <p:sp>
        <p:nvSpPr>
          <p:cNvPr id="4" name="Espace réservé du contenu 3"/>
          <p:cNvSpPr>
            <a:spLocks noGrp="1"/>
          </p:cNvSpPr>
          <p:nvPr>
            <p:ph idx="1"/>
          </p:nvPr>
        </p:nvSpPr>
        <p:spPr/>
        <p:txBody>
          <a:bodyPr>
            <a:normAutofit/>
          </a:bodyPr>
          <a:lstStyle/>
          <a:p>
            <a:r>
              <a:rPr lang="fr-CA" b="1" smtClean="0"/>
              <a:t>Les guichets d’accès en santé mentale </a:t>
            </a:r>
            <a:r>
              <a:rPr lang="fr-CA" smtClean="0"/>
              <a:t>ont connu une implantation très inégale, en bonne partie en raison de l’absence d’un modèle clair de fonctionnement, de balises de performance et d’encadrement. Il n’en demeure pas moins que cette structure est importante pour l’accessibilité.</a:t>
            </a:r>
          </a:p>
          <a:p>
            <a:r>
              <a:rPr lang="fr-CA" smtClean="0"/>
              <a:t>Par ailleurs, des régions ont développé d’excellentes modalités de collaboration en première ligne avec des médecins spécialistes répondants en psychiatrie </a:t>
            </a:r>
            <a:r>
              <a:rPr lang="fr-CA" b="1" smtClean="0"/>
              <a:t>(MSRP). </a:t>
            </a:r>
            <a:r>
              <a:rPr lang="fr-CA" smtClean="0"/>
              <a:t>Il serait important de les identifier et de les disséminer.</a:t>
            </a:r>
          </a:p>
          <a:p>
            <a:r>
              <a:rPr lang="fr-CA" smtClean="0"/>
              <a:t>Le MSRP pourrait faciliter le travail de triage des évaluations au GASM qui devrait être en étroite liaison avec le MEL.</a:t>
            </a:r>
            <a:endParaRPr lang="fr-C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99" y="316048"/>
            <a:ext cx="1079500"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675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8518" y="0"/>
            <a:ext cx="7744189" cy="995082"/>
          </a:xfrm>
        </p:spPr>
        <p:txBody>
          <a:bodyPr/>
          <a:lstStyle/>
          <a:p>
            <a:r>
              <a:rPr lang="fr-CA" sz="3200" smtClean="0"/>
              <a:t>Clarifier le rôle de la deuxième ligne</a:t>
            </a:r>
            <a:endParaRPr lang="fr-CA" sz="3200" dirty="0"/>
          </a:p>
        </p:txBody>
      </p:sp>
      <p:sp>
        <p:nvSpPr>
          <p:cNvPr id="4" name="Espace réservé du texte 3"/>
          <p:cNvSpPr>
            <a:spLocks noGrp="1"/>
          </p:cNvSpPr>
          <p:nvPr>
            <p:ph type="body" sz="half" idx="2"/>
          </p:nvPr>
        </p:nvSpPr>
        <p:spPr/>
        <p:txBody>
          <a:bodyPr/>
          <a:lstStyle/>
          <a:p>
            <a:r>
              <a:rPr lang="fr-CA" sz="2000" smtClean="0"/>
              <a:t>Et lui donner les ressources nécéssaires pour accomplir son rôle.</a:t>
            </a:r>
            <a:endParaRPr lang="fr-CA" sz="2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8518" y="1904253"/>
            <a:ext cx="6699116" cy="46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080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84217" y="484094"/>
            <a:ext cx="6970570" cy="1116106"/>
          </a:xfrm>
        </p:spPr>
        <p:txBody>
          <a:bodyPr/>
          <a:lstStyle/>
          <a:p>
            <a:r>
              <a:rPr lang="fr-CA" sz="2400" dirty="0" smtClean="0"/>
              <a:t>Élaborer des solutions d’hébergement diversifiées et adaptées aux besoins réels</a:t>
            </a:r>
            <a:r>
              <a:rPr lang="fr-CA" sz="2400" dirty="0"/>
              <a:t/>
            </a:r>
            <a:br>
              <a:rPr lang="fr-CA" sz="2400" dirty="0"/>
            </a:br>
            <a:endParaRPr lang="fr-CA" sz="2400" dirty="0"/>
          </a:p>
        </p:txBody>
      </p:sp>
      <p:sp>
        <p:nvSpPr>
          <p:cNvPr id="6" name="Espace réservé du contenu 5"/>
          <p:cNvSpPr>
            <a:spLocks noGrp="1"/>
          </p:cNvSpPr>
          <p:nvPr>
            <p:ph idx="1"/>
          </p:nvPr>
        </p:nvSpPr>
        <p:spPr/>
        <p:txBody>
          <a:bodyPr>
            <a:normAutofit fontScale="85000" lnSpcReduction="20000"/>
          </a:bodyPr>
          <a:lstStyle/>
          <a:p>
            <a:r>
              <a:rPr lang="fr-CA" smtClean="0"/>
              <a:t>30% des lits actifs sont bloqués par des patients en attente d’une ressource d’hébergement adaptée.</a:t>
            </a:r>
          </a:p>
          <a:p>
            <a:r>
              <a:rPr lang="fr-CA" smtClean="0"/>
              <a:t>Les logements autonomes subventionnés avec équipes de suivi d’intensité variable (SIV) ou de suivi intensif (SI) sont indéniablement nécessaires et ont démontré leur efficacité et leur efficience. Par ailleurs, leur développement est souhaitable puisque ces ressources sont clairement insuffisantes. </a:t>
            </a:r>
          </a:p>
          <a:p>
            <a:r>
              <a:rPr lang="fr-CA" smtClean="0"/>
              <a:t>Toutefois, le suivi intensif ne peut répondre aux besoins de toutes les personnes ayant des troubles psychiatriques sévères. </a:t>
            </a:r>
          </a:p>
          <a:p>
            <a:r>
              <a:rPr lang="fr-CA" smtClean="0"/>
              <a:t>Plusieurs d’entre elles présentent des déficits qui rendent leur vie autonome en logement excessivement stressante et génératrice de crises ou encore carrément impossible pour des raisons de sécurité, comme un manque de jugement concernant le risque de feu ou d’une incapacité à préparer ses repas et ce, même avec des services de soutien d’intensité maximale.</a:t>
            </a:r>
            <a:endParaRPr lang="fr-CA"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42" y="339634"/>
            <a:ext cx="447675" cy="154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897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84217" y="484094"/>
            <a:ext cx="6970570" cy="1116106"/>
          </a:xfrm>
        </p:spPr>
        <p:txBody>
          <a:bodyPr/>
          <a:lstStyle/>
          <a:p>
            <a:r>
              <a:rPr lang="fr-CA" sz="2400" dirty="0" smtClean="0"/>
              <a:t>Élaborer des solutions d’hébergement diversifiées et adaptées aux besoins réels</a:t>
            </a:r>
            <a:r>
              <a:rPr lang="fr-CA" sz="2400" dirty="0"/>
              <a:t/>
            </a:r>
            <a:br>
              <a:rPr lang="fr-CA" sz="2400" dirty="0"/>
            </a:br>
            <a:endParaRPr lang="fr-CA" sz="2400" dirty="0"/>
          </a:p>
        </p:txBody>
      </p:sp>
      <p:sp>
        <p:nvSpPr>
          <p:cNvPr id="6" name="Espace réservé du contenu 5"/>
          <p:cNvSpPr>
            <a:spLocks noGrp="1"/>
          </p:cNvSpPr>
          <p:nvPr>
            <p:ph idx="1"/>
          </p:nvPr>
        </p:nvSpPr>
        <p:spPr/>
        <p:txBody>
          <a:bodyPr>
            <a:normAutofit fontScale="92500"/>
          </a:bodyPr>
          <a:lstStyle/>
          <a:p>
            <a:r>
              <a:rPr lang="fr-CA" dirty="0" smtClean="0"/>
              <a:t>Le développement de nouvelles ressources se fait parfois selon les goûts et les préférences des établissements gestionnaires, sans égard aux besoins réels des établissements référents et surtout, sans imputabilité sur les conséquences de ces décisions sur le réseau.</a:t>
            </a:r>
          </a:p>
          <a:p>
            <a:r>
              <a:rPr lang="fr-CA" dirty="0" smtClean="0"/>
              <a:t>L’AMPQ est inquiète de l’intention exprimée par le MSSS de réduire le nombre de ressources intermédiaires et de type familial et anticipe avec ce scénario des problèmes importants d’engorgement des unités d’hospitalisation en psychiatrie et une augmentation de l’itinérance liée à la santé mentale.</a:t>
            </a:r>
          </a:p>
          <a:p>
            <a:r>
              <a:rPr lang="fr-CA" dirty="0" smtClean="0"/>
              <a:t>Il faut créer des ressources d’hébergement qui offrent des milieux de vie aux patients les plus fragiles et désorganisés.</a:t>
            </a:r>
            <a:endParaRPr lang="fr-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42" y="339634"/>
            <a:ext cx="447675" cy="154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827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720" y="326844"/>
            <a:ext cx="6866067" cy="1273356"/>
          </a:xfrm>
        </p:spPr>
        <p:txBody>
          <a:bodyPr/>
          <a:lstStyle/>
          <a:p>
            <a:r>
              <a:rPr lang="fr-CA" sz="2400" dirty="0" smtClean="0"/>
              <a:t>Renforcer la coordination des services en santé mentale, tant entre la première et la deuxième ligne qu’entre les différentes tranches d’âge</a:t>
            </a:r>
            <a:endParaRPr lang="fr-CA" sz="2400" dirty="0"/>
          </a:p>
        </p:txBody>
      </p:sp>
      <p:sp>
        <p:nvSpPr>
          <p:cNvPr id="3" name="Espace réservé du contenu 2"/>
          <p:cNvSpPr>
            <a:spLocks noGrp="1"/>
          </p:cNvSpPr>
          <p:nvPr>
            <p:ph idx="1"/>
          </p:nvPr>
        </p:nvSpPr>
        <p:spPr>
          <a:xfrm>
            <a:off x="498474" y="1981200"/>
            <a:ext cx="7835629" cy="4144963"/>
          </a:xfrm>
        </p:spPr>
        <p:txBody>
          <a:bodyPr>
            <a:normAutofit lnSpcReduction="10000"/>
          </a:bodyPr>
          <a:lstStyle/>
          <a:p>
            <a:r>
              <a:rPr lang="fr-CA" smtClean="0"/>
              <a:t>Pourtant accordées dans l’entente sur les MSRP, les resources de liaison ne se sont jamais matérialisées. </a:t>
            </a:r>
          </a:p>
          <a:p>
            <a:r>
              <a:rPr lang="fr-CA" smtClean="0"/>
              <a:t>De plus, pour l’admission aux différents programmes, il est fondamental que les âges de prise en charge soient flexibles. Par exemple, pour un jeune de 17 ans et 4 mois qui fait une première psychose, il serait probablement préférable d’être pris en charge par les services pour jeunes adultes psychotiques plutôt que par un pédopsychiatre.</a:t>
            </a:r>
          </a:p>
          <a:p>
            <a:r>
              <a:rPr lang="fr-CA" smtClean="0"/>
              <a:t>La même situation se produit en gérontologie. De fait, les critères d’admission à ces programmes doivent être davantage basés sur la complexité clinique et les comorbidités que sur l’âge.</a:t>
            </a:r>
            <a:endParaRPr lang="fr-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850" y="326844"/>
            <a:ext cx="44767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449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smtClean="0"/>
              <a:t>Éliminer les gaspillages pour optimiser l’accès</a:t>
            </a:r>
            <a:endParaRPr lang="fr-CA" dirty="0"/>
          </a:p>
        </p:txBody>
      </p:sp>
    </p:spTree>
    <p:extLst>
      <p:ext uri="{BB962C8B-B14F-4D97-AF65-F5344CB8AC3E}">
        <p14:creationId xmlns:p14="http://schemas.microsoft.com/office/powerpoint/2010/main" val="1458700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CA" dirty="0" smtClean="0"/>
              <a:t>Organisations de soins pour optimiser l’accès</a:t>
            </a:r>
            <a:endParaRPr lang="fr-CA" dirty="0"/>
          </a:p>
        </p:txBody>
      </p:sp>
    </p:spTree>
    <p:extLst>
      <p:ext uri="{BB962C8B-B14F-4D97-AF65-F5344CB8AC3E}">
        <p14:creationId xmlns:p14="http://schemas.microsoft.com/office/powerpoint/2010/main" val="4141545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smtClean="0"/>
              <a:t>Quels sont les gaspillages et les inefficiences du système?</a:t>
            </a:r>
            <a:endParaRPr lang="fr-CA" dirty="0"/>
          </a:p>
        </p:txBody>
      </p:sp>
      <p:sp>
        <p:nvSpPr>
          <p:cNvPr id="5" name="Espace réservé du contenu 4"/>
          <p:cNvSpPr>
            <a:spLocks noGrp="1"/>
          </p:cNvSpPr>
          <p:nvPr>
            <p:ph idx="1"/>
          </p:nvPr>
        </p:nvSpPr>
        <p:spPr/>
        <p:txBody>
          <a:bodyPr>
            <a:normAutofit fontScale="70000" lnSpcReduction="20000"/>
          </a:bodyPr>
          <a:lstStyle/>
          <a:p>
            <a:r>
              <a:rPr lang="fr-CA" smtClean="0"/>
              <a:t>Plages horaires non-utilisées parce que le patient ne se présente pas ou annule;</a:t>
            </a:r>
          </a:p>
          <a:p>
            <a:r>
              <a:rPr lang="fr-CA" smtClean="0"/>
              <a:t>Évaluations planifiées sans informations adéquates au dossier;</a:t>
            </a:r>
          </a:p>
          <a:p>
            <a:r>
              <a:rPr lang="fr-CA" smtClean="0"/>
              <a:t>Changement inutile d’intervenant lorsque l’intensité des soins diminue;</a:t>
            </a:r>
          </a:p>
          <a:p>
            <a:r>
              <a:rPr lang="fr-CA" smtClean="0"/>
              <a:t>Patients stables qui attendent des mois pour avoir leur congé de l’hôpital de la part du TAQ;</a:t>
            </a:r>
          </a:p>
          <a:p>
            <a:r>
              <a:rPr lang="fr-CA" smtClean="0"/>
              <a:t>Plus de gestionnaires que de cliniciens;</a:t>
            </a:r>
          </a:p>
          <a:p>
            <a:r>
              <a:rPr lang="fr-CA" smtClean="0"/>
              <a:t>Utilisation des lits actifs comme substituts aux milieux de vie;</a:t>
            </a:r>
          </a:p>
          <a:p>
            <a:r>
              <a:rPr lang="fr-CA" smtClean="0"/>
              <a:t>Doublons d’évaluations: urgence, MEL, clinique externe;</a:t>
            </a:r>
          </a:p>
          <a:p>
            <a:r>
              <a:rPr lang="fr-CA" smtClean="0"/>
              <a:t>L’INESS;</a:t>
            </a:r>
          </a:p>
          <a:p>
            <a:r>
              <a:rPr lang="fr-CA" smtClean="0"/>
              <a:t>Les Agences.</a:t>
            </a:r>
            <a:endParaRPr lang="fr-CA" dirty="0"/>
          </a:p>
        </p:txBody>
      </p:sp>
    </p:spTree>
    <p:extLst>
      <p:ext uri="{BB962C8B-B14F-4D97-AF65-F5344CB8AC3E}">
        <p14:creationId xmlns:p14="http://schemas.microsoft.com/office/powerpoint/2010/main" val="4223810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80606" y="4624668"/>
            <a:ext cx="7258594" cy="933450"/>
          </a:xfrm>
        </p:spPr>
        <p:txBody>
          <a:bodyPr>
            <a:normAutofit fontScale="90000"/>
          </a:bodyPr>
          <a:lstStyle/>
          <a:p>
            <a:r>
              <a:rPr lang="fr-CA" sz="3200" dirty="0" smtClean="0"/>
              <a:t>Comment changer notre mode de fonctionnement pour donner un meilleur accès aux soins?</a:t>
            </a:r>
            <a:endParaRPr lang="fr-CA" sz="3200" dirty="0"/>
          </a:p>
        </p:txBody>
      </p:sp>
      <p:sp>
        <p:nvSpPr>
          <p:cNvPr id="6" name="Subtitle 5"/>
          <p:cNvSpPr>
            <a:spLocks noGrp="1"/>
          </p:cNvSpPr>
          <p:nvPr>
            <p:ph type="subTitle" idx="1"/>
          </p:nvPr>
        </p:nvSpPr>
        <p:spPr/>
        <p:txBody>
          <a:bodyPr/>
          <a:lstStyle/>
          <a:p>
            <a:r>
              <a:rPr lang="en-CA" dirty="0" err="1" smtClean="0"/>
              <a:t>Vos</a:t>
            </a:r>
            <a:r>
              <a:rPr lang="en-CA" dirty="0" smtClean="0"/>
              <a:t> </a:t>
            </a:r>
            <a:r>
              <a:rPr lang="en-CA" dirty="0" err="1" smtClean="0"/>
              <a:t>idées</a:t>
            </a:r>
            <a:r>
              <a:rPr lang="en-CA" dirty="0" smtClean="0"/>
              <a:t> SVP!</a:t>
            </a:r>
            <a:endParaRPr lang="en-CA"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189" y="217487"/>
            <a:ext cx="2165259" cy="214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848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98474" y="477563"/>
            <a:ext cx="7556313" cy="1116106"/>
          </a:xfrm>
        </p:spPr>
        <p:txBody>
          <a:bodyPr/>
          <a:lstStyle/>
          <a:p>
            <a:r>
              <a:rPr lang="fr-CA" dirty="0" smtClean="0"/>
              <a:t>Annexe 45: l’accueil clinique</a:t>
            </a:r>
            <a:br>
              <a:rPr lang="fr-CA" dirty="0" smtClean="0"/>
            </a:br>
            <a:r>
              <a:rPr lang="fr-CA" sz="2800" dirty="0" smtClean="0"/>
              <a:t>Paraphée mais non signée</a:t>
            </a:r>
            <a:endParaRPr lang="fr-CA" sz="2800" dirty="0"/>
          </a:p>
        </p:txBody>
      </p:sp>
      <p:sp>
        <p:nvSpPr>
          <p:cNvPr id="5" name="Espace réservé du contenu 4"/>
          <p:cNvSpPr>
            <a:spLocks noGrp="1"/>
          </p:cNvSpPr>
          <p:nvPr>
            <p:ph idx="1"/>
          </p:nvPr>
        </p:nvSpPr>
        <p:spPr/>
        <p:txBody>
          <a:bodyPr/>
          <a:lstStyle/>
          <a:p>
            <a:r>
              <a:rPr lang="fr-CA" dirty="0" smtClean="0"/>
              <a:t>Programme de gestion de l’accueil clinique visant à faciliter et à rendre accessibles des </a:t>
            </a:r>
            <a:r>
              <a:rPr lang="fr-CA" b="1" dirty="0" smtClean="0"/>
              <a:t>services de consultation </a:t>
            </a:r>
            <a:r>
              <a:rPr lang="fr-CA" dirty="0" smtClean="0"/>
              <a:t>et d’investigation spécialisés à une clientèle ambulatoire présentant une condition clinique de nature </a:t>
            </a:r>
            <a:r>
              <a:rPr lang="fr-CA" b="1" dirty="0" smtClean="0"/>
              <a:t>subaiguë ou </a:t>
            </a:r>
            <a:r>
              <a:rPr lang="fr-CA" b="1" dirty="0" err="1" smtClean="0"/>
              <a:t>semi-urgente</a:t>
            </a:r>
            <a:r>
              <a:rPr lang="fr-CA" dirty="0" smtClean="0"/>
              <a:t> et </a:t>
            </a:r>
            <a:r>
              <a:rPr lang="fr-CA" b="1" dirty="0" smtClean="0"/>
              <a:t>référée pas des médecins </a:t>
            </a:r>
            <a:r>
              <a:rPr lang="fr-CA" dirty="0" smtClean="0"/>
              <a:t>de la communauté et ce, dans un </a:t>
            </a:r>
            <a:r>
              <a:rPr lang="fr-CA" b="1" dirty="0" smtClean="0"/>
              <a:t>délai prédéfini</a:t>
            </a:r>
            <a:r>
              <a:rPr lang="fr-CA" dirty="0" smtClean="0"/>
              <a:t>.</a:t>
            </a:r>
            <a:endParaRPr lang="fr-CA" dirty="0"/>
          </a:p>
        </p:txBody>
      </p:sp>
    </p:spTree>
    <p:extLst>
      <p:ext uri="{BB962C8B-B14F-4D97-AF65-F5344CB8AC3E}">
        <p14:creationId xmlns:p14="http://schemas.microsoft.com/office/powerpoint/2010/main" val="4191776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rgbClr val="663366"/>
                </a:solidFill>
              </a:rPr>
              <a:t>Annexe 45: l’accueil clinique</a:t>
            </a:r>
            <a:br>
              <a:rPr lang="fr-CA" dirty="0">
                <a:solidFill>
                  <a:srgbClr val="663366"/>
                </a:solidFill>
              </a:rPr>
            </a:br>
            <a:r>
              <a:rPr lang="fr-CA" sz="2800" dirty="0">
                <a:solidFill>
                  <a:srgbClr val="663366"/>
                </a:solidFill>
              </a:rPr>
              <a:t>Paraphée mais non signée</a:t>
            </a:r>
            <a:endParaRPr lang="fr-CA" noProof="0" dirty="0"/>
          </a:p>
        </p:txBody>
      </p:sp>
      <p:sp>
        <p:nvSpPr>
          <p:cNvPr id="5" name="Espace réservé du contenu 4"/>
          <p:cNvSpPr>
            <a:spLocks noGrp="1"/>
          </p:cNvSpPr>
          <p:nvPr>
            <p:ph idx="1"/>
          </p:nvPr>
        </p:nvSpPr>
        <p:spPr>
          <a:xfrm>
            <a:off x="498474" y="1600200"/>
            <a:ext cx="7556313" cy="4144963"/>
          </a:xfrm>
        </p:spPr>
        <p:txBody>
          <a:bodyPr>
            <a:normAutofit/>
          </a:bodyPr>
          <a:lstStyle/>
          <a:p>
            <a:r>
              <a:rPr lang="fr-CA" noProof="0" dirty="0" smtClean="0"/>
              <a:t>Participer à une évaluation diagnostique systématisée dans un délai prédéfini.</a:t>
            </a:r>
          </a:p>
          <a:p>
            <a:r>
              <a:rPr lang="fr-CA" dirty="0" smtClean="0"/>
              <a:t>Permettre l’accès structuré aux consultations médicales spécialisées - par le biais de plages de visites réservées à la clientèle ciblée et référée dans le cadre d’un protocole/ algorithme.</a:t>
            </a:r>
          </a:p>
          <a:p>
            <a:r>
              <a:rPr lang="fr-CA" noProof="0" dirty="0" smtClean="0"/>
              <a:t>Favoriser un retour rapide et structuré au médecin référant de la communauté en vue du suivi subséquent requis.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Protocole ou algorithme</a:t>
            </a:r>
            <a:endParaRPr lang="fr-CA" dirty="0"/>
          </a:p>
        </p:txBody>
      </p:sp>
      <p:sp>
        <p:nvSpPr>
          <p:cNvPr id="3" name="Espace réservé du contenu 2"/>
          <p:cNvSpPr>
            <a:spLocks noGrp="1"/>
          </p:cNvSpPr>
          <p:nvPr>
            <p:ph idx="1"/>
          </p:nvPr>
        </p:nvSpPr>
        <p:spPr/>
        <p:txBody>
          <a:bodyPr/>
          <a:lstStyle/>
          <a:p>
            <a:r>
              <a:rPr lang="fr-CA" dirty="0" smtClean="0"/>
              <a:t>Répondant aux besoins des médecins du territoire.</a:t>
            </a:r>
          </a:p>
          <a:p>
            <a:r>
              <a:rPr lang="fr-CA" dirty="0" smtClean="0"/>
              <a:t>Critère d’inclusion/exclusion.</a:t>
            </a:r>
          </a:p>
          <a:p>
            <a:r>
              <a:rPr lang="fr-CA" dirty="0" smtClean="0"/>
              <a:t>Systématisation de l’information avec formulaire unique.</a:t>
            </a:r>
          </a:p>
          <a:p>
            <a:r>
              <a:rPr lang="fr-CA" dirty="0" smtClean="0"/>
              <a:t>Création et révision d’ordonnances collectives.</a:t>
            </a:r>
          </a:p>
          <a:p>
            <a:r>
              <a:rPr lang="fr-CA" dirty="0" smtClean="0"/>
              <a:t>Évaluer la satisfaction de la clientèle.</a:t>
            </a:r>
            <a:endParaRPr lang="fr-CA" dirty="0"/>
          </a:p>
        </p:txBody>
      </p:sp>
    </p:spTree>
    <p:extLst>
      <p:ext uri="{BB962C8B-B14F-4D97-AF65-F5344CB8AC3E}">
        <p14:creationId xmlns:p14="http://schemas.microsoft.com/office/powerpoint/2010/main" val="2517364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Exemples d’ailleurs</a:t>
            </a:r>
            <a:endParaRPr lang="fr-CA" dirty="0"/>
          </a:p>
        </p:txBody>
      </p:sp>
      <p:sp>
        <p:nvSpPr>
          <p:cNvPr id="3" name="Espace réservé du contenu 2"/>
          <p:cNvSpPr>
            <a:spLocks noGrp="1"/>
          </p:cNvSpPr>
          <p:nvPr>
            <p:ph idx="1"/>
          </p:nvPr>
        </p:nvSpPr>
        <p:spPr/>
        <p:txBody>
          <a:bodyPr>
            <a:normAutofit/>
          </a:bodyPr>
          <a:lstStyle/>
          <a:p>
            <a:r>
              <a:rPr lang="fr-CA" dirty="0" smtClean="0"/>
              <a:t>NICE Algorithme pour la dépression en Angleterre</a:t>
            </a:r>
          </a:p>
          <a:p>
            <a:pPr lvl="1"/>
            <a:r>
              <a:rPr lang="fr-CA" dirty="0"/>
              <a:t>http://www.nice.org.uk/nicemedia/live/12329/45890/45890.pdf</a:t>
            </a:r>
            <a:endParaRPr lang="fr-CA" dirty="0" smtClean="0"/>
          </a:p>
          <a:p>
            <a:r>
              <a:rPr lang="en-CA" dirty="0"/>
              <a:t>Improving Access to Psychological Therapies Programme (IAPT) </a:t>
            </a:r>
            <a:endParaRPr lang="en-CA" dirty="0" smtClean="0"/>
          </a:p>
          <a:p>
            <a:pPr lvl="1"/>
            <a:r>
              <a:rPr lang="fr-CA" dirty="0" smtClean="0"/>
              <a:t>http</a:t>
            </a:r>
            <a:r>
              <a:rPr lang="fr-CA" dirty="0"/>
              <a:t>://www.iapt.nhs.uk/silo/files/iapt-outline-service-specification.pdf</a:t>
            </a:r>
            <a:endParaRPr lang="fr-CA" dirty="0"/>
          </a:p>
        </p:txBody>
      </p:sp>
    </p:spTree>
    <p:extLst>
      <p:ext uri="{BB962C8B-B14F-4D97-AF65-F5344CB8AC3E}">
        <p14:creationId xmlns:p14="http://schemas.microsoft.com/office/powerpoint/2010/main" val="585883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Exemples d’ailleurs</a:t>
            </a:r>
            <a:endParaRPr lang="fr-CA" dirty="0"/>
          </a:p>
        </p:txBody>
      </p:sp>
      <p:sp>
        <p:nvSpPr>
          <p:cNvPr id="6" name="Content Placeholder 5"/>
          <p:cNvSpPr>
            <a:spLocks noGrp="1"/>
          </p:cNvSpPr>
          <p:nvPr>
            <p:ph idx="1"/>
          </p:nvPr>
        </p:nvSpPr>
        <p:spPr/>
        <p:txBody>
          <a:bodyPr/>
          <a:lstStyle/>
          <a:p>
            <a:endParaRPr lang="en-C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08" y="1981200"/>
            <a:ext cx="6831187" cy="487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1885" y="1108800"/>
            <a:ext cx="7458892" cy="1200329"/>
          </a:xfrm>
          <a:prstGeom prst="rect">
            <a:avLst/>
          </a:prstGeom>
        </p:spPr>
        <p:txBody>
          <a:bodyPr wrap="square">
            <a:spAutoFit/>
          </a:bodyPr>
          <a:lstStyle/>
          <a:p>
            <a:r>
              <a:rPr lang="en-CA" dirty="0"/>
              <a:t>Developing a local shared care protocol for managing people with psychotic illness in primary care</a:t>
            </a:r>
          </a:p>
          <a:p>
            <a:r>
              <a:rPr lang="en-CA" dirty="0"/>
              <a:t>Helen Snowden, Senior Project Worker and Sarah Marriott, Consultant Psychiatrist</a:t>
            </a:r>
          </a:p>
        </p:txBody>
      </p:sp>
    </p:spTree>
    <p:extLst>
      <p:ext uri="{BB962C8B-B14F-4D97-AF65-F5344CB8AC3E}">
        <p14:creationId xmlns:p14="http://schemas.microsoft.com/office/powerpoint/2010/main" val="1855977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Le Plan d’action en santé mentale 2015-2020</a:t>
            </a:r>
            <a:endParaRPr lang="fr-CA" dirty="0"/>
          </a:p>
        </p:txBody>
      </p:sp>
      <p:sp>
        <p:nvSpPr>
          <p:cNvPr id="5" name="Espace réservé du texte 4"/>
          <p:cNvSpPr>
            <a:spLocks noGrp="1"/>
          </p:cNvSpPr>
          <p:nvPr>
            <p:ph type="body" idx="1"/>
          </p:nvPr>
        </p:nvSpPr>
        <p:spPr/>
        <p:txBody>
          <a:bodyPr/>
          <a:lstStyle/>
          <a:p>
            <a:r>
              <a:rPr lang="fr-CA" dirty="0" smtClean="0"/>
              <a:t>Recommandations au MSSS</a:t>
            </a:r>
            <a:endParaRPr lang="fr-CA" dirty="0"/>
          </a:p>
        </p:txBody>
      </p:sp>
    </p:spTree>
    <p:extLst>
      <p:ext uri="{BB962C8B-B14F-4D97-AF65-F5344CB8AC3E}">
        <p14:creationId xmlns:p14="http://schemas.microsoft.com/office/powerpoint/2010/main" val="1636298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t>Recommandations de l’AMPQ</a:t>
            </a:r>
            <a:endParaRPr lang="fr-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9103" y="2076995"/>
            <a:ext cx="8248513" cy="399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93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8407</TotalTime>
  <Words>1347</Words>
  <Application>Microsoft Office PowerPoint</Application>
  <PresentationFormat>On-screen Show (4:3)</PresentationFormat>
  <Paragraphs>93</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Advantage</vt:lpstr>
      <vt:lpstr>Journées annuelles de santé mentale 2014</vt:lpstr>
      <vt:lpstr>Organisations de soins pour optimiser l’accès</vt:lpstr>
      <vt:lpstr>Annexe 45: l’accueil clinique Paraphée mais non signée</vt:lpstr>
      <vt:lpstr>Annexe 45: l’accueil clinique Paraphée mais non signée</vt:lpstr>
      <vt:lpstr>Protocole ou algorithme</vt:lpstr>
      <vt:lpstr>Exemples d’ailleurs</vt:lpstr>
      <vt:lpstr>Exemples d’ailleurs</vt:lpstr>
      <vt:lpstr>Le Plan d’action en santé mentale 2015-2020</vt:lpstr>
      <vt:lpstr>Recommandations de l’AMPQ</vt:lpstr>
      <vt:lpstr>Clarifier la gamme de services couverts</vt:lpstr>
      <vt:lpstr>PowerPoint Presentation</vt:lpstr>
      <vt:lpstr>Exemples </vt:lpstr>
      <vt:lpstr>Rétablir l’équilibre entre la première et la deuxième ligne</vt:lpstr>
      <vt:lpstr>Rétablir l’équilibre entre la première et la deuxième ligne</vt:lpstr>
      <vt:lpstr>Clarifier le rôle de la deuxième ligne</vt:lpstr>
      <vt:lpstr>Élaborer des solutions d’hébergement diversifiées et adaptées aux besoins réels </vt:lpstr>
      <vt:lpstr>Élaborer des solutions d’hébergement diversifiées et adaptées aux besoins réels </vt:lpstr>
      <vt:lpstr>Renforcer la coordination des services en santé mentale, tant entre la première et la deuxième ligne qu’entre les différentes tranches d’âge</vt:lpstr>
      <vt:lpstr>Éliminer les gaspillages pour optimiser l’accès</vt:lpstr>
      <vt:lpstr>Quels sont les gaspillages et les inefficiences du système?</vt:lpstr>
      <vt:lpstr>Comment changer notre mode de fonctionnement pour donner un meilleur accès aux soins?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dc:title>
  <dc:creator>Donna C</dc:creator>
  <cp:lastModifiedBy>Karine Igartua</cp:lastModifiedBy>
  <cp:revision>37</cp:revision>
  <cp:lastPrinted>2014-03-14T19:59:37Z</cp:lastPrinted>
  <dcterms:created xsi:type="dcterms:W3CDTF">2013-09-19T02:34:44Z</dcterms:created>
  <dcterms:modified xsi:type="dcterms:W3CDTF">2014-05-12T21:19:36Z</dcterms:modified>
</cp:coreProperties>
</file>